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5f034b42f846af" /><Relationship Type="http://schemas.openxmlformats.org/officeDocument/2006/relationships/extended-properties" Target="/docProps/app.xml" Id="Rd9e1a7b0c0324dc7" /><Relationship Type="http://schemas.openxmlformats.org/officeDocument/2006/relationships/officeDocument" Target="/ppt/presentation.xml" Id="R9060046b352442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beaa2ef5be4d00"/>
  </p:sldMasterIdLst>
  <p:notesMasterIdLst>
    <p:notesMasterId xmlns:r="http://schemas.openxmlformats.org/officeDocument/2006/relationships" r:id="Rfa1ea7c9780e45ef"/>
  </p:notesMasterIdLst>
  <p:sldIdLst>
    <p:sldId xmlns:r="http://schemas.openxmlformats.org/officeDocument/2006/relationships" id="256" r:id="R34696f7ed6f948ee"/>
    <p:sldId xmlns:r="http://schemas.openxmlformats.org/officeDocument/2006/relationships" id="257" r:id="Reed1e3fec8244c72"/>
    <p:sldId xmlns:r="http://schemas.openxmlformats.org/officeDocument/2006/relationships" id="258" r:id="R7241962bebe5404d"/>
    <p:sldId xmlns:r="http://schemas.openxmlformats.org/officeDocument/2006/relationships" id="259" r:id="Rffa9cc9c25524a99"/>
    <p:sldId xmlns:r="http://schemas.openxmlformats.org/officeDocument/2006/relationships" id="260" r:id="R42be90d251d34850"/>
    <p:sldId xmlns:r="http://schemas.openxmlformats.org/officeDocument/2006/relationships" id="261" r:id="Rf16a4cb719e74159"/>
    <p:sldId xmlns:r="http://schemas.openxmlformats.org/officeDocument/2006/relationships" id="262" r:id="R9e04cd4e4cab45a0"/>
    <p:sldId xmlns:r="http://schemas.openxmlformats.org/officeDocument/2006/relationships" id="263" r:id="R269e199ede34439f"/>
    <p:sldId xmlns:r="http://schemas.openxmlformats.org/officeDocument/2006/relationships" id="264" r:id="Rc2d6d07a40874ade"/>
    <p:sldId xmlns:r="http://schemas.openxmlformats.org/officeDocument/2006/relationships" id="265" r:id="R81727f61116e4a65"/>
    <p:sldId xmlns:r="http://schemas.openxmlformats.org/officeDocument/2006/relationships" id="266" r:id="R2124b792d39a4d92"/>
    <p:sldId xmlns:r="http://schemas.openxmlformats.org/officeDocument/2006/relationships" id="267" r:id="R797a7181541f4aca"/>
    <p:sldId xmlns:r="http://schemas.openxmlformats.org/officeDocument/2006/relationships" id="268" r:id="Rbe51a07b560d4a96"/>
    <p:sldId xmlns:r="http://schemas.openxmlformats.org/officeDocument/2006/relationships" id="269" r:id="Rc49bf279cf6d4955"/>
    <p:sldId xmlns:r="http://schemas.openxmlformats.org/officeDocument/2006/relationships" id="270" r:id="R6eca5a47a64e4a44"/>
    <p:sldId xmlns:r="http://schemas.openxmlformats.org/officeDocument/2006/relationships" id="271" r:id="R127e7ce9bbaf444e"/>
    <p:sldId xmlns:r="http://schemas.openxmlformats.org/officeDocument/2006/relationships" id="272" r:id="Rf0430f6ccff1407a"/>
    <p:sldId xmlns:r="http://schemas.openxmlformats.org/officeDocument/2006/relationships" id="273" r:id="R140cd7b8ac0844fb"/>
    <p:sldId xmlns:r="http://schemas.openxmlformats.org/officeDocument/2006/relationships" id="274" r:id="R5496e72748994955"/>
    <p:sldId xmlns:r="http://schemas.openxmlformats.org/officeDocument/2006/relationships" id="275" r:id="Ra33f1493213e47e4"/>
    <p:sldId xmlns:r="http://schemas.openxmlformats.org/officeDocument/2006/relationships" id="276" r:id="R92732a694ec3435f"/>
    <p:sldId xmlns:r="http://schemas.openxmlformats.org/officeDocument/2006/relationships" id="277" r:id="Rab50fc3af864476c"/>
    <p:sldId xmlns:r="http://schemas.openxmlformats.org/officeDocument/2006/relationships" id="278" r:id="Ra849286034204d1c"/>
    <p:sldId xmlns:r="http://schemas.openxmlformats.org/officeDocument/2006/relationships" id="279" r:id="R1bc2c35787ef459a"/>
    <p:sldId xmlns:r="http://schemas.openxmlformats.org/officeDocument/2006/relationships" id="280" r:id="R6cfa728c8c0a47c8"/>
    <p:sldId xmlns:r="http://schemas.openxmlformats.org/officeDocument/2006/relationships" id="281" r:id="R1576579374fd464d"/>
    <p:sldId xmlns:r="http://schemas.openxmlformats.org/officeDocument/2006/relationships" id="282" r:id="R0b144f358c204d5b"/>
    <p:sldId xmlns:r="http://schemas.openxmlformats.org/officeDocument/2006/relationships" id="283" r:id="R0c6b07c085434d7d"/>
    <p:sldId xmlns:r="http://schemas.openxmlformats.org/officeDocument/2006/relationships" id="284" r:id="Rc5398e4de02548cb"/>
    <p:sldId xmlns:r="http://schemas.openxmlformats.org/officeDocument/2006/relationships" id="285" r:id="R606968d468d54768"/>
    <p:sldId xmlns:r="http://schemas.openxmlformats.org/officeDocument/2006/relationships" id="286" r:id="R1eaef70296ff490f"/>
    <p:sldId xmlns:r="http://schemas.openxmlformats.org/officeDocument/2006/relationships" id="287" r:id="R727490c39ce84ab1"/>
    <p:sldId xmlns:r="http://schemas.openxmlformats.org/officeDocument/2006/relationships" id="288" r:id="R2033a686784e4fbc"/>
    <p:sldId xmlns:r="http://schemas.openxmlformats.org/officeDocument/2006/relationships" id="289" r:id="Rd37cd5bc774746cf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caf5581d294ee5" /><Relationship Type="http://schemas.openxmlformats.org/officeDocument/2006/relationships/slideMaster" Target="/ppt/slideMasters/slideMaster1.xml" Id="Rf7beaa2ef5be4d00" /><Relationship Type="http://schemas.openxmlformats.org/officeDocument/2006/relationships/notesMaster" Target="/ppt/notesMasters/notesMaster1.xml" Id="Rfa1ea7c9780e45ef" /><Relationship Type="http://schemas.openxmlformats.org/officeDocument/2006/relationships/presProps" Target="/ppt/presProps.xml" Id="R02bde914915048ae" /><Relationship Type="http://schemas.openxmlformats.org/officeDocument/2006/relationships/viewProps" Target="/ppt/viewProps.xml" Id="Rc080482e6dbb41c8" /><Relationship Type="http://schemas.openxmlformats.org/officeDocument/2006/relationships/tableStyles" Target="/ppt/tableStyles.xml" Id="R875fe448169d4684" /><Relationship Type="http://schemas.openxmlformats.org/officeDocument/2006/relationships/slide" Target="/ppt/slides/slide1.xml" Id="R34696f7ed6f948ee" /><Relationship Type="http://schemas.openxmlformats.org/officeDocument/2006/relationships/slide" Target="/ppt/slides/slide2.xml" Id="Reed1e3fec8244c72" /><Relationship Type="http://schemas.openxmlformats.org/officeDocument/2006/relationships/slide" Target="/ppt/slides/slide3.xml" Id="R7241962bebe5404d" /><Relationship Type="http://schemas.openxmlformats.org/officeDocument/2006/relationships/slide" Target="/ppt/slides/slide4.xml" Id="Rffa9cc9c25524a99" /><Relationship Type="http://schemas.openxmlformats.org/officeDocument/2006/relationships/slide" Target="/ppt/slides/slide5.xml" Id="R42be90d251d34850" /><Relationship Type="http://schemas.openxmlformats.org/officeDocument/2006/relationships/slide" Target="/ppt/slides/slide6.xml" Id="Rf16a4cb719e74159" /><Relationship Type="http://schemas.openxmlformats.org/officeDocument/2006/relationships/slide" Target="/ppt/slides/slide7.xml" Id="R9e04cd4e4cab45a0" /><Relationship Type="http://schemas.openxmlformats.org/officeDocument/2006/relationships/slide" Target="/ppt/slides/slide8.xml" Id="R269e199ede34439f" /><Relationship Type="http://schemas.openxmlformats.org/officeDocument/2006/relationships/slide" Target="/ppt/slides/slide9.xml" Id="Rc2d6d07a40874ade" /><Relationship Type="http://schemas.openxmlformats.org/officeDocument/2006/relationships/slide" Target="/ppt/slides/slide10.xml" Id="R81727f61116e4a65" /><Relationship Type="http://schemas.openxmlformats.org/officeDocument/2006/relationships/slide" Target="/ppt/slides/slide11.xml" Id="R2124b792d39a4d92" /><Relationship Type="http://schemas.openxmlformats.org/officeDocument/2006/relationships/slide" Target="/ppt/slides/slide12.xml" Id="R797a7181541f4aca" /><Relationship Type="http://schemas.openxmlformats.org/officeDocument/2006/relationships/slide" Target="/ppt/slides/slide13.xml" Id="Rbe51a07b560d4a96" /><Relationship Type="http://schemas.openxmlformats.org/officeDocument/2006/relationships/slide" Target="/ppt/slides/slide14.xml" Id="Rc49bf279cf6d4955" /><Relationship Type="http://schemas.openxmlformats.org/officeDocument/2006/relationships/slide" Target="/ppt/slides/slide15.xml" Id="R6eca5a47a64e4a44" /><Relationship Type="http://schemas.openxmlformats.org/officeDocument/2006/relationships/slide" Target="/ppt/slides/slide16.xml" Id="R127e7ce9bbaf444e" /><Relationship Type="http://schemas.openxmlformats.org/officeDocument/2006/relationships/slide" Target="/ppt/slides/slide17.xml" Id="Rf0430f6ccff1407a" /><Relationship Type="http://schemas.openxmlformats.org/officeDocument/2006/relationships/slide" Target="/ppt/slides/slide18.xml" Id="R140cd7b8ac0844fb" /><Relationship Type="http://schemas.openxmlformats.org/officeDocument/2006/relationships/slide" Target="/ppt/slides/slide19.xml" Id="R5496e72748994955" /><Relationship Type="http://schemas.openxmlformats.org/officeDocument/2006/relationships/slide" Target="/ppt/slides/slide20.xml" Id="Ra33f1493213e47e4" /><Relationship Type="http://schemas.openxmlformats.org/officeDocument/2006/relationships/slide" Target="/ppt/slides/slide21.xml" Id="R92732a694ec3435f" /><Relationship Type="http://schemas.openxmlformats.org/officeDocument/2006/relationships/slide" Target="/ppt/slides/slide22.xml" Id="Rab50fc3af864476c" /><Relationship Type="http://schemas.openxmlformats.org/officeDocument/2006/relationships/slide" Target="/ppt/slides/slide23.xml" Id="Ra849286034204d1c" /><Relationship Type="http://schemas.openxmlformats.org/officeDocument/2006/relationships/slide" Target="/ppt/slides/slide24.xml" Id="R1bc2c35787ef459a" /><Relationship Type="http://schemas.openxmlformats.org/officeDocument/2006/relationships/slide" Target="/ppt/slides/slide25.xml" Id="R6cfa728c8c0a47c8" /><Relationship Type="http://schemas.openxmlformats.org/officeDocument/2006/relationships/slide" Target="/ppt/slides/slide26.xml" Id="R1576579374fd464d" /><Relationship Type="http://schemas.openxmlformats.org/officeDocument/2006/relationships/slide" Target="/ppt/slides/slide27.xml" Id="R0b144f358c204d5b" /><Relationship Type="http://schemas.openxmlformats.org/officeDocument/2006/relationships/slide" Target="/ppt/slides/slide28.xml" Id="R0c6b07c085434d7d" /><Relationship Type="http://schemas.openxmlformats.org/officeDocument/2006/relationships/slide" Target="/ppt/slides/slide29.xml" Id="Rc5398e4de02548cb" /><Relationship Type="http://schemas.openxmlformats.org/officeDocument/2006/relationships/slide" Target="/ppt/slides/slide30.xml" Id="R606968d468d54768" /><Relationship Type="http://schemas.openxmlformats.org/officeDocument/2006/relationships/slide" Target="/ppt/slides/slide31.xml" Id="R1eaef70296ff490f" /><Relationship Type="http://schemas.openxmlformats.org/officeDocument/2006/relationships/slide" Target="/ppt/slides/slide32.xml" Id="R727490c39ce84ab1" /><Relationship Type="http://schemas.openxmlformats.org/officeDocument/2006/relationships/slide" Target="/ppt/slides/slide33.xml" Id="R2033a686784e4fbc" /><Relationship Type="http://schemas.openxmlformats.org/officeDocument/2006/relationships/slide" Target="/ppt/slides/slide34.xml" Id="Rd37cd5bc774746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da24d10e764b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b9a9ccd7314a50" /><Relationship Type="http://schemas.openxmlformats.org/officeDocument/2006/relationships/notesMaster" Target="/ppt/notesMasters/notesMaster1.xml" Id="R91ab5edeba8c4b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55fefda58a4639" /><Relationship Type="http://schemas.openxmlformats.org/officeDocument/2006/relationships/notesMaster" Target="/ppt/notesMasters/notesMaster1.xml" Id="R04b124894b684e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85aea8b0064680" /><Relationship Type="http://schemas.openxmlformats.org/officeDocument/2006/relationships/notesMaster" Target="/ppt/notesMasters/notesMaster1.xml" Id="R1b86a932c47a4f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260b52337c44df" /><Relationship Type="http://schemas.openxmlformats.org/officeDocument/2006/relationships/notesMaster" Target="/ppt/notesMasters/notesMaster1.xml" Id="R777c3ee657c942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88b6331392459b" /><Relationship Type="http://schemas.openxmlformats.org/officeDocument/2006/relationships/notesMaster" Target="/ppt/notesMasters/notesMaster1.xml" Id="Rd3198712b54c44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59e3d84e7a49be" /><Relationship Type="http://schemas.openxmlformats.org/officeDocument/2006/relationships/notesMaster" Target="/ppt/notesMasters/notesMaster1.xml" Id="R8a2521f71a2c4a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2f4706e24a4c24" /><Relationship Type="http://schemas.openxmlformats.org/officeDocument/2006/relationships/notesMaster" Target="/ppt/notesMasters/notesMaster1.xml" Id="R31ae28fe66de45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b8dd2c12a24254" /><Relationship Type="http://schemas.openxmlformats.org/officeDocument/2006/relationships/notesMaster" Target="/ppt/notesMasters/notesMaster1.xml" Id="Reef1379cc9344f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a3a191683d4e85" /><Relationship Type="http://schemas.openxmlformats.org/officeDocument/2006/relationships/notesMaster" Target="/ppt/notesMasters/notesMaster1.xml" Id="R998e09210c4c49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02a06cbf694728" /><Relationship Type="http://schemas.openxmlformats.org/officeDocument/2006/relationships/notesMaster" Target="/ppt/notesMasters/notesMaster1.xml" Id="R04dd29c1da9e409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cb74bd0529437b" /><Relationship Type="http://schemas.openxmlformats.org/officeDocument/2006/relationships/notesMaster" Target="/ppt/notesMasters/notesMaster1.xml" Id="R3caa376de607464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666efbd0466484f" /><Relationship Type="http://schemas.openxmlformats.org/officeDocument/2006/relationships/notesMaster" Target="/ppt/notesMasters/notesMaster1.xml" Id="R0c0630a25dc541e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861c24d12774104" /><Relationship Type="http://schemas.openxmlformats.org/officeDocument/2006/relationships/notesMaster" Target="/ppt/notesMasters/notesMaster1.xml" Id="R9a1a3571bdfa431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9c968faf9c4dfa" /><Relationship Type="http://schemas.openxmlformats.org/officeDocument/2006/relationships/notesMaster" Target="/ppt/notesMasters/notesMaster1.xml" Id="R7071d56817524a8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f8e6019c7cf4448" /><Relationship Type="http://schemas.openxmlformats.org/officeDocument/2006/relationships/notesMaster" Target="/ppt/notesMasters/notesMaster1.xml" Id="Rf6da977b1ebc422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35ee64492d04887" /><Relationship Type="http://schemas.openxmlformats.org/officeDocument/2006/relationships/notesMaster" Target="/ppt/notesMasters/notesMaster1.xml" Id="Rf2f598a54079416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e17be01c8794a5f" /><Relationship Type="http://schemas.openxmlformats.org/officeDocument/2006/relationships/notesMaster" Target="/ppt/notesMasters/notesMaster1.xml" Id="Rca4ec09d917d4c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ee790af247f4cfb" /><Relationship Type="http://schemas.openxmlformats.org/officeDocument/2006/relationships/notesMaster" Target="/ppt/notesMasters/notesMaster1.xml" Id="R1b0bd3a971d1428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bb22c4ace334d88" /><Relationship Type="http://schemas.openxmlformats.org/officeDocument/2006/relationships/notesMaster" Target="/ppt/notesMasters/notesMaster1.xml" Id="R0acc485ec5484a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80dbf5033ea4a19" /><Relationship Type="http://schemas.openxmlformats.org/officeDocument/2006/relationships/notesMaster" Target="/ppt/notesMasters/notesMaster1.xml" Id="R77381b88fd8b430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51bbeb665db4ee9" /><Relationship Type="http://schemas.openxmlformats.org/officeDocument/2006/relationships/notesMaster" Target="/ppt/notesMasters/notesMaster1.xml" Id="Ra563ff7d4889493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e73a42674b7490d" /><Relationship Type="http://schemas.openxmlformats.org/officeDocument/2006/relationships/notesMaster" Target="/ppt/notesMasters/notesMaster1.xml" Id="R503d438086df499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926ff94c257407f" /><Relationship Type="http://schemas.openxmlformats.org/officeDocument/2006/relationships/notesMaster" Target="/ppt/notesMasters/notesMaster1.xml" Id="Rf792b3b5842a40e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f263f440a7149eb" /><Relationship Type="http://schemas.openxmlformats.org/officeDocument/2006/relationships/notesMaster" Target="/ppt/notesMasters/notesMaster1.xml" Id="Rc5daa399be604cb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921b49c5388450b" /><Relationship Type="http://schemas.openxmlformats.org/officeDocument/2006/relationships/notesMaster" Target="/ppt/notesMasters/notesMaster1.xml" Id="R4c61bf14dffc477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b5876d5b08d477d" /><Relationship Type="http://schemas.openxmlformats.org/officeDocument/2006/relationships/notesMaster" Target="/ppt/notesMasters/notesMaster1.xml" Id="R6118e81aaf4a487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10cb931819e47d2" /><Relationship Type="http://schemas.openxmlformats.org/officeDocument/2006/relationships/notesMaster" Target="/ppt/notesMasters/notesMaster1.xml" Id="R99e5ca483aa8400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801418566a848f4" /><Relationship Type="http://schemas.openxmlformats.org/officeDocument/2006/relationships/notesMaster" Target="/ppt/notesMasters/notesMaster1.xml" Id="R4716e97f926a47b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53ba497396d4046" /><Relationship Type="http://schemas.openxmlformats.org/officeDocument/2006/relationships/notesMaster" Target="/ppt/notesMasters/notesMaster1.xml" Id="Ra5f8d2a339fe424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32e6e25321441a4" /><Relationship Type="http://schemas.openxmlformats.org/officeDocument/2006/relationships/notesMaster" Target="/ppt/notesMasters/notesMaster1.xml" Id="R079e1d876c3649e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350975a2ac94770" /><Relationship Type="http://schemas.openxmlformats.org/officeDocument/2006/relationships/notesMaster" Target="/ppt/notesMasters/notesMaster1.xml" Id="R42cbbd83ebea4a8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4858c1126f045d3" /><Relationship Type="http://schemas.openxmlformats.org/officeDocument/2006/relationships/notesMaster" Target="/ppt/notesMasters/notesMaster1.xml" Id="Rd3f84c883a384c6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83e344fac514ebc" /><Relationship Type="http://schemas.openxmlformats.org/officeDocument/2006/relationships/notesMaster" Target="/ppt/notesMasters/notesMaster1.xml" Id="R223ced6154e04f0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91a30d7fc044cc3" /><Relationship Type="http://schemas.openxmlformats.org/officeDocument/2006/relationships/notesMaster" Target="/ppt/notesMasters/notesMaster1.xml" Id="R897a6c16d69445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我想分享的，是自己做数据治理的一些理解，以及这几个月与AI共同工作的经历。两者看起来是不同的话题，实际却反复把我带回同一件事：我们究竟有没有把业务的含义讲清楚。</a:t>
            </a:r>
          </a:p>
          <a:p xmlns:a="http://schemas.openxmlformats.org/drawingml/2006/main">
            <a:r>
              <a:t>数据治理部分，我关心的是数据怎样在业务过程中产生，以及为了提高质量，我们愿意付出多大的流程成本。AI部分，我关心的也不只是模型能回答什么，而是怎样让它真正参与工作，形成可以接续、可以验证的交付。最后，我会用一个差异解释的合成案例，把这两部分联系起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我的数据治理理解，来自业务和IT之间反复发生的那些具体问题。业务说数据不对，技术团队开始查表、查接口、查计算，但有时候查到最后，发现双方一开始说的就不是同一件事。</a:t>
            </a:r>
          </a:p>
          <a:p xmlns:a="http://schemas.openxmlformats.org/drawingml/2006/main">
            <a:r>
              <a:t>所以我习惯先回到用途：这份数据要支持什么业务判断，它是怎样产生的，什么程度的质量才足以支持这个用途。由此再决定治理什么，以及治理到什么程度。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我的第一个核心理解是：数据治理不是数据清洗。清洗是在数据已经产生、已经收集之后，做去重、补齐或格式修正；治理是围绕高质量数据，设计产生这些数据的业务流程。</a:t>
            </a:r>
          </a:p>
          <a:p xmlns:a="http://schemas.openxmlformats.org/drawingml/2006/main">
            <a:r>
              <a:t>如果同一位客户可以在多个系统里被随意重复建档，我们即使每天都去重，下一天还是会产生新的重复。真正需要改变的是身份识别、建档、变更和下游通知的方式。</a:t>
            </a:r>
          </a:p>
          <a:p xmlns:a="http://schemas.openxmlformats.org/drawingml/2006/main">
            <a:r>
              <a:t>这并不否认清洗的价值。历史错误需要修复，新增错误需要减少。我更关心的是，我们有没有把一次性的修复，变成持续减少同类问题的机制。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以客户识别为例，我首先要分清客户和账户。一个客户可以有多个账户，如果经营分析按账户统计，而客户经理按服务对象理解客户，两边的数字不同不一定是谁算错了。</a:t>
            </a:r>
          </a:p>
          <a:p xmlns:a="http://schemas.openxmlformats.org/drawingml/2006/main">
            <a:r>
              <a:t>接下来才是流程设计：在哪一步确认客户身份，如何记录客户与账户的关系，组织关系改变时从哪一天生效，下游如何知道这个变化。</a:t>
            </a:r>
          </a:p>
          <a:p xmlns:a="http://schemas.openxmlformats.org/drawingml/2006/main">
            <a:r>
              <a:t>这些信息如果在业务发生时没有记录，事后很难可靠地补出来。因此，质量要求必须进入开户与变更流程。同时，我也会关注误合并和操作负担，不能为了让后台报表整齐，给前台增加没有价值的工作。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我的第二个核心理解是，数据治理是一种盈亏平衡的掌控。期望得到的质量改善收益，要与改变业务流程所付出的代价放在一起看。</a:t>
            </a:r>
          </a:p>
          <a:p xmlns:a="http://schemas.openxmlformats.org/drawingml/2006/main">
            <a:r>
              <a:t>收益不只是数据看上去更整齐，还包括减少核对和返工，让业务判断更可靠。代价也不只是买软件、做开发：新增一个必填项，会增加录入时间；增加一道审批，会带来等待；规则过严，还会误拦正常业务。</a:t>
            </a:r>
          </a:p>
          <a:p xmlns:a="http://schemas.openxmlformats.org/drawingml/2006/main">
            <a:r>
              <a:t>在必须满足的底线之上，我不会把质量越高越好当作唯一目标。我更关心改善是否值得，是否真的被使用，以及后续维护是否能持续。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我曾经把“当我们在说数据质量的时候，我们在说什么”单独整理过。因为一句“数据质量差”，可能包含完全不同的问题。</a:t>
            </a:r>
          </a:p>
          <a:p xmlns:a="http://schemas.openxmlformats.org/drawingml/2006/main">
            <a:r>
              <a:t>有时需要的数据根本没有；有时选用的统计口径不适合当前问题；有时系统不稳定，数据无法及时读到；有时抽取批次和业务时点不一致；还有业务过程漏记、错记，或者基础事实与计算本身有误。</a:t>
            </a:r>
          </a:p>
          <a:p xmlns:a="http://schemas.openxmlformats.org/drawingml/2006/main">
            <a:r>
              <a:t>这些问题都影响使用，但修复责任并不相同。把它们全部归为脏数据，最后往往只剩下一支清洗团队承接所有投诉。我的做法是先拆开问题，再找对应的流程、系统和责任人。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准确、完整、及时、唯一、有效、一致，是我讨论数据质量时常用的几个维度。但如果离开使用场景，只给出一个百分比，意义很有限。</a:t>
            </a:r>
          </a:p>
          <a:p xmlns:a="http://schemas.openxmlformats.org/drawingml/2006/main">
            <a:r>
              <a:t>准确性需要可核验的事实；完整性要先确定哪些信息应该存在；及时性要明确业务需要的时点。唯一性要以业务主键为依据，有效性要有明确约束，一致性则要先确认比较条件。</a:t>
            </a:r>
          </a:p>
          <a:p xmlns:a="http://schemas.openxmlformats.org/drawingml/2006/main">
            <a:r>
              <a:t>例如，同一个客户有多个账户，不等于客户资料重复。历史组织归属与当前归属不同，也不能直接当成错误。我会先把对象、范围、时间和规则说清楚，再讨论指标数值。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我特别强调一致性，因为其他质量判断都依赖一个共同前提：我们说的“同一个”东西，必须真的是同一个东西。</a:t>
            </a:r>
          </a:p>
          <a:p xmlns:a="http://schemas.openxmlformats.org/drawingml/2006/main">
            <a:r>
              <a:t>对象要一致，客户不能在另一个环节变成账户。语义要一致，单位、粒度和纳入条件不能悄悄变化。时间要一致，今天的状态与上月底的状态不能直接对照。过程也要一致，定义发生变化后，使用者应当知道自己拿到的是哪个版本。</a:t>
            </a:r>
          </a:p>
          <a:p xmlns:a="http://schemas.openxmlformats.org/drawingml/2006/main">
            <a:r>
              <a:t>没有这个基础，完整率、准确率甚至问题数量，都可能各说各话。一致性使比较有意义，也使差异能够被解释。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我强调一致性，并不是说一致就等于真实。两个系统同时复制了一份错误数据，也可以完全一致。</a:t>
            </a:r>
          </a:p>
          <a:p xmlns:a="http://schemas.openxmlformats.org/drawingml/2006/main">
            <a:r>
              <a:t>所以我把两个问题分开：一方面，在相同条件下，定义和计算结果能否对齐；另一方面，这些共同使用的事实是否可靠，有没有遗漏和共同偏差。</a:t>
            </a:r>
          </a:p>
          <a:p xmlns:a="http://schemas.openxmlformats.org/drawingml/2006/main">
            <a:r>
              <a:t>这也是为什么只做系统之间的对账还不够。必要时仍要回到业务凭据、独立来源和具体样本。治理既需要共享规则，也需要保留检验规则和基础事实的能力。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在基础设施上，我主张建立公司级的核心ETL，让关键数据集成形成星型结构。这里的星型是系统集成的拓扑，不是维度建模中的星型模型。</a:t>
            </a:r>
          </a:p>
          <a:p xmlns:a="http://schemas.openxmlformats.org/drawingml/2006/main">
            <a:r>
              <a:t>如果每两个系统之间都各自建立接口、各自解释客户和产品，规则会散落在很多地方。核心枢纽的价值，是把关键映射、校验、版本、调度、质量控制和血缘关系组织起来，让下游复用。</a:t>
            </a:r>
          </a:p>
          <a:p xmlns:a="http://schemas.openxmlformats.org/drawingml/2006/main">
            <a:r>
              <a:t>我强调的是关键规则和责任的一致，并不是所有计算都必须挤在同一台机器上。批量、实时和分布式执行仍可以按业务需要安排。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我把自己的这套建设思路概括为34215。三个质量提升步骤，四类主数据，两个治理抓手，一份数据资产清单，以及五类能力平台。</a:t>
            </a:r>
          </a:p>
          <a:p xmlns:a="http://schemas.openxmlformats.org/drawingml/2006/main">
            <a:r>
              <a:t>这些数字不是为了给技术产品排队，而是提醒自己保持建设次序：先明确关键对象和数据用途，再通过应用暴露质量问题，以清单和管理系统承接责任，最后按需求配置处理能力。</a:t>
            </a:r>
          </a:p>
          <a:p xmlns:a="http://schemas.openxmlformats.org/drawingml/2006/main">
            <a:r>
              <a:t>如果顺序倒过来，先把平台买齐，再去寻找业务问题，就容易形成能力很多、可信数据却不够用的局面。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这三个步骤，首先是可信主数据，把最关键的业务对象识别清楚。其次是可信综合数据，把多个来源的数据组织起来，并通过实际应用检验。再往后，才逐步扩展到全生命周期。</a:t>
            </a:r>
          </a:p>
          <a:p xmlns:a="http://schemas.openxmlformats.org/drawingml/2006/main">
            <a:r>
              <a:t>我的考虑是，让每一阶段都有可以使用的结果，而不是等所有数据都治理完才开始产生价值。使用会暴露新的问题，也会帮助我们判断哪些问题值得优先解决。</a:t>
            </a:r>
          </a:p>
          <a:p xmlns:a="http://schemas.openxmlformats.org/drawingml/2006/main">
            <a:r>
              <a:t>这种次序与前面讲的经济性相连：治理范围的扩大，应当有实际需要和可见收益支持。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四类主数据分别是客户库、基础产品库、自有资金库、组织与员工库。这些是很多跨系统业务判断共同依赖的对象。</a:t>
            </a:r>
          </a:p>
          <a:p xmlns:a="http://schemas.openxmlformats.org/drawingml/2006/main">
            <a:r>
              <a:t>我理解的主数据管理，不只是把名称和编码统一。客户与账户、机构与人员之间的关系，同样重要；组织调整和人员调动发生后，历史归属也不能直接被当前状态覆盖。</a:t>
            </a:r>
          </a:p>
          <a:p xmlns:a="http://schemas.openxmlformats.org/drawingml/2006/main">
            <a:r>
              <a:t>否则即使每个系统都采用相同名称，一次组织调整仍可能改变历史业绩的解释。关键对象需要共同识别，也需要保留关系和生效历史。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两个抓手，一是集中对外报送数仓，二是数据管理系统。前者通过真实用途，对综合数据提出具体要求；后者把资产、责任、血缘和质量问题连接起来。</a:t>
            </a:r>
          </a:p>
          <a:p xmlns:a="http://schemas.openxmlformats.org/drawingml/2006/main">
            <a:r>
              <a:t>我看重集中报送，是因为它能让跨部门数据真正用起来。一旦结果要按明确口径形成，就必须向上追溯来源和计算。但报送正确，不代表所有经营用途自然正确，使用范围仍要区分。</a:t>
            </a:r>
          </a:p>
          <a:p xmlns:a="http://schemas.openxmlformats.org/drawingml/2006/main">
            <a:r>
              <a:t>数据管理系统也不能只是一个目录网站。它应当帮助使用者找到数据、理解含义、追踪来源，并通过自助式ODS等能力降低合理使用数据的成本。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数据资产清单在我看来必须配合盘点。清单是我们登记了什么，盘点则是核实现在实际存在什么，二者不能互相替代。</a:t>
            </a:r>
          </a:p>
          <a:p xmlns:a="http://schemas.openxmlformats.org/drawingml/2006/main">
            <a:r>
              <a:t>我会关注数据元素的业务含义、分类、安全级别、来源位置，以及定义、维护和使用责任。还要核对：登记的表和接口是否仍然存在，新增字段是否有人负责，已经标记停用的接口是否还有人在使用。</a:t>
            </a:r>
          </a:p>
          <a:p xmlns:a="http://schemas.openxmlformats.org/drawingml/2006/main">
            <a:r>
              <a:t>把清单填满不是目的。它应该减少找数据、确认版本和寻找责任人的成本，而不是再增加一套与真实系统不同步的记录。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34215中的五类能力平台，是MPP与分布式OLAP、图计算、数据智能、隐私计算和NLP通用能力。</a:t>
            </a:r>
          </a:p>
          <a:p xmlns:a="http://schemas.openxmlformats.org/drawingml/2006/main">
            <a:r>
              <a:t>它们分别支持不同的处理需要：结构化分析、关系分析、模型应用、受约束的协作以及文本理解。但我不会把它们理解为每家公司都必须一次采购齐全的清单。</a:t>
            </a:r>
          </a:p>
          <a:p xmlns:a="http://schemas.openxmlformats.org/drawingml/2006/main">
            <a:r>
              <a:t>平台提供能力，业务定义决定能力被如何使用。今天语言模型的能力增强了，这个关系仍然成立。技术可以帮助我们处理更多内容，却不会自动决定哪个客户口径才适合当前业务问题。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数据血缘不只是画出字段之间的箭头。我更看重它能否支持两种判断：结果有问题时向上追溯，源头发生变化时向下判断影响。</a:t>
            </a:r>
          </a:p>
          <a:p xmlns:a="http://schemas.openxmlformats.org/drawingml/2006/main">
            <a:r>
              <a:t>例如一个日期字段由成交日改成清算日，字段类型可能没变，但业务含义已经改变。相关报表、指标、模型和使用者都可能受影响。</a:t>
            </a:r>
          </a:p>
          <a:p xmlns:a="http://schemas.openxmlformats.org/drawingml/2006/main">
            <a:r>
              <a:t>因此，血缘需要连接业务事件、源数据、加工规则和最终用途。知道某列来自哪里，还要知道为什么这样加工、使用了什么版本。只有这样，变更才不会只停留在技术接口层面。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接下来是我这四个月左右与AI共同工作的经历。我逐渐发现，难点会从一次回答的质量，转向多项工作如何组织起来。</a:t>
            </a:r>
          </a:p>
          <a:p xmlns:a="http://schemas.openxmlformats.org/drawingml/2006/main">
            <a:r>
              <a:t>我先建立知识库和文件规范，后来让AI参与记录、协调和交付，又引入持续工作机制、语义生命周期以及极简化和一致性管理。这些并不是一次设计好的，而是在实际工作中不断暴露问题、不断调整形成的。</a:t>
            </a:r>
          </a:p>
          <a:p xmlns:a="http://schemas.openxmlformats.org/drawingml/2006/main">
            <a:r>
              <a:t>我分享的是个人实践和管理上的变化，不把它当成所有机构都已经验证有效的通用答案。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知识库可以看作对我的第一次蒸馏。过去写过的文章、做过的PPT、项目经验和笔记，被重新整理到能够检索和追溯的结构里。</a:t>
            </a:r>
          </a:p>
          <a:p xmlns:a="http://schemas.openxmlformats.org/drawingml/2006/main">
            <a:r>
              <a:t>我希望AI理解的不只是几个关键词，而是我为什么作出某个判断，以及这个判断适用于什么条件。原文与总结必须分开，过去的观点与当前决定也需要区分。</a:t>
            </a:r>
          </a:p>
          <a:p xmlns:a="http://schemas.openxmlformats.org/drawingml/2006/main">
            <a:r>
              <a:t>这里的蒸馏不是训练模型权重，而是把我的经验显性化。比如34215，记住五个数字很容易，但只有回到原文，才能保证每一项没有在转述中变成另外一种含义。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建立目录规范，是为了让工作成果有稳定的位置。原始输入、正在进行的项目、验证证据、可交付版本和历史归档，不能每次临时决定放在哪里。</a:t>
            </a:r>
          </a:p>
          <a:p xmlns:a="http://schemas.openxmlformats.org/drawingml/2006/main">
            <a:r>
              <a:t>对我来说，目录整理的价值不是整齐，而是换一个执行者、换一段对话之后，工作还能够接着做。它需要知道哪个版本有效、哪些是历史材料、谁负责维护。</a:t>
            </a:r>
          </a:p>
          <a:p xmlns:a="http://schemas.openxmlformats.org/drawingml/2006/main">
            <a:r>
              <a:t>后来我也发现，目录和状态文件一旦无限增加，反而会成为负担。因此规范要足够少，也要足够稳定。能支持接续工作，比分类越来越细更重要。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我设立了一个COO Agent，叫Felicia，也就是我平时说的凤姐。我的目标是把跨项目协调交给一个有明确职责的角色，而不是每个技术步骤都由我来中转。</a:t>
            </a:r>
          </a:p>
          <a:p xmlns:a="http://schemas.openxmlformats.org/drawingml/2006/main">
            <a:r>
              <a:t>我负责目标、取舍和重要的业务判断；COO负责协调依赖和组织验收；各项目负责人应当对实现、修复和交付负责；专业角色承担相应审查。</a:t>
            </a:r>
          </a:p>
          <a:p xmlns:a="http://schemas.openxmlformats.org/drawingml/2006/main">
            <a:r>
              <a:t>这套组织分工也在纠偏。COO如果只会转发消息，或者项目每完成一个小步骤就回来等指令，组织结构再完整也没有意义。我更希望一个负责人把已有授权范围内的交付做到底。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我希望AI持续工作，但一轮对话结束，并不意味着系统会自然知道下一步该做什么。因此我们建立了Loop，用外部调度、状态和工具来支持持续接续。</a:t>
            </a:r>
          </a:p>
          <a:p xmlns:a="http://schemas.openxmlformats.org/drawingml/2006/main">
            <a:r>
              <a:t>它需要观察当前事实，判断是已完成、可继续，还是存在真正的阻塞；然后执行下一步，并核对结果是否回来。关键不是反复发送“继续”，而是依据新的事实找到具体动作。</a:t>
            </a:r>
          </a:p>
          <a:p xmlns:a="http://schemas.openxmlformats.org/drawingml/2006/main">
            <a:r>
              <a:t>这个机制还没有消除所有停顿。我仍然会看到交接遗漏和不必要等待。我的认识是，持续性必须在运行中检查，不能因为写了规则，就认为问题已经解决。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我确实遇到过项目在显然应该继续的地方停下来的情况。后来发现，原因并不只有一种：有时把回合结束当成业务完成，有时结果已经返回却没有被接住，有时旧限制还在影响新的执行。</a:t>
            </a:r>
          </a:p>
          <a:p xmlns:a="http://schemas.openxmlformats.org/drawingml/2006/main">
            <a:r>
              <a:t>我反复强调，已有授权内的普通工作，不应该变成一次又一次找我审批。真正需要我判断的是目标、重要取舍，以及超出现有边界的事项。</a:t>
            </a:r>
          </a:p>
          <a:p xmlns:a="http://schemas.openxmlformats.org/drawingml/2006/main">
            <a:r>
              <a:t>所以我要求负责人连续完成交付，并区分消息送达与实际结果。发出了提醒，只证明提醒发出；页面可以真实使用，才接近我需要的结果。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另一个反复出现的问题，是我说过的含义在交接中改变了。需求被整理一次，转成数据模型一次，形成页面一次，再写测试一次，每一步都可能看起来合理，最后却偏离了原意。</a:t>
            </a:r>
          </a:p>
          <a:p xmlns:a="http://schemas.openxmlformats.org/drawingml/2006/main">
            <a:r>
              <a:t>所以我们引入语义生命周期：含义怎样形成、怎样成为当前定义、怎样被实现和测试使用、怎样变更，以及旧版本怎样退出。</a:t>
            </a:r>
          </a:p>
          <a:p xmlns:a="http://schemas.openxmlformats.org/drawingml/2006/main">
            <a:r>
              <a:t>我希望同一个需求贯穿这些环节，而不是每个角色重新猜一遍。比如机构客户就应当保留机构客户的业务含义，不能因为现成的个人模板更方便，就把机构强行放进去。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规则增加以后，我又遇到了另一个问题：治理本身变复杂了。一个状态在多个地方维护，消息层层转发，为了证明流程做了很多与交付关系不大的事情。</a:t>
            </a:r>
          </a:p>
          <a:p xmlns:a="http://schemas.openxmlformats.org/drawingml/2006/main">
            <a:r>
              <a:t>这促使我们做极简化和一致性的Architecture v1.0。我坚持第三范式、奥卡姆剃刀和第一性原理，具体落到工作中，就是一类事实尽量只有一个权威来源，不要反复抄写当前状态。</a:t>
            </a:r>
          </a:p>
          <a:p xmlns:a="http://schemas.openxmlformats.org/drawingml/2006/main">
            <a:r>
              <a:t>消息有没有送到，与业务有没有完成也要分开。我要保留能帮助判断的责任、版本和证据，减少重复维护。目的始终是让交付更可靠，而不是让控制结构显得更完整。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在持续对话和纠偏中，我和AI又做了第二次蒸馏：把协作经验整理成Skill。第一次整理我已经写下来的知识，第二次整理实际合作中才暴露出来的判断方式。</a:t>
            </a:r>
          </a:p>
          <a:p xmlns:a="http://schemas.openxmlformats.org/drawingml/2006/main">
            <a:r>
              <a:t>例如，开发者说自测通过，不等于用户已经能完成主要流程。这个判断如果只留在一次聊天里，下一个任务仍可能犯同样的错误；写成有适用范围和检查方法的Skill，才有机会复用。</a:t>
            </a:r>
          </a:p>
          <a:p xmlns:a="http://schemas.openxmlformats.org/drawingml/2006/main">
            <a:r>
              <a:t>但Skill也不能无限叠加。旧规则不适用时要修改，不能把曾经的特殊处理变成所有任务都必须经过的关卡。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实际试用让我更重视独立审查。代码检查通过、接口返回正常，用户仍可能点不开客户360，或者在多个页面之间反复被要求登录。这类问题只有按真实使用路径走，才容易发现。</a:t>
            </a:r>
          </a:p>
          <a:p xmlns:a="http://schemas.openxmlformats.org/drawingml/2006/main">
            <a:r>
              <a:t>我要求设计关注业务对象和信息顺序，QA走主要流程，数据库和架构等角色检查各自范围的问题。与此同时，我也不希望每改一行就重新做完整测试。</a:t>
            </a:r>
          </a:p>
          <a:p xmlns:a="http://schemas.openxmlformats.org/drawingml/2006/main">
            <a:r>
              <a:t>合理的方式，是集中完成有业务意义的一批改动，再验证受影响的行为。审查应当帮助发现真实问题，而不是仅仅为成果增加一个通过标签。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这段经历对我的价值，是把原来隐含的管理判断逐渐说清楚了：什么由我决定，什么可以交给项目负责人，什么结果才算完成，什么规则已经成为负担。</a:t>
            </a:r>
          </a:p>
          <a:p xmlns:a="http://schemas.openxmlformats.org/drawingml/2006/main">
            <a:r>
              <a:t>我不认为这些机制已经解决了一切。连续性、语义漂移和真实效率，仍然需要用实际交付去检验。文档更多、代码更多，并不自动代表管理更好。</a:t>
            </a:r>
          </a:p>
          <a:p xmlns:a="http://schemas.openxmlformats.org/drawingml/2006/main">
            <a:r>
              <a:t>我更看重的是，我能否少做无意义的中转，同时仍然掌握重要判断。AI给了我更大的执行空间，也迫使我更清楚地表达目标、责任和取舍。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把两段经历放在一起，我发现数据治理与AI协作有一个共同问题：含义能不能从源头一直保持到结果。</a:t>
            </a:r>
          </a:p>
          <a:p xmlns:a="http://schemas.openxmlformats.org/drawingml/2006/main">
            <a:r>
              <a:t>在数据链路里，它经历采集、加工、指标和使用；在AI协作里，它经历需求、派工、实现、审查和交付。如果中间改变了意思，最后即使形式正确，也可能不是原来需要的结果。</a:t>
            </a:r>
          </a:p>
          <a:p xmlns:a="http://schemas.openxmlformats.org/drawingml/2006/main">
            <a:r>
              <a:t>因此，我关注二者结合时，不只是让AI处理数据，而是怎样让定义、证据和行动相互对应。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我理解二者的关系是双向的。数据治理为AI提供可理解的对象、口径、来源和版本；AI则可能帮助我们阅读材料、整理定义和解释差异，降低治理工作的成本。</a:t>
            </a:r>
          </a:p>
          <a:p xmlns:a="http://schemas.openxmlformats.org/drawingml/2006/main">
            <a:r>
              <a:t>但有了治理数据，模型仍可能判断错误；模型能够流畅解释，也不代表它有权决定业务定义。二者都需要回到可复核的事实。</a:t>
            </a:r>
          </a:p>
          <a:p xmlns:a="http://schemas.openxmlformats.org/drawingml/2006/main">
            <a:r>
              <a:t>我希望选择一个范围清楚的问题，把重复整理和解释工作交给AI辅助，把定义确认与结果核对保留下来。这样才有可能同时改善效率和可靠性。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以有效客户数为例，只有一个指标名远远不够。我需要说明对象是客户还是账户，范围包含哪些组织，什么状态算有效，以及采用哪个业务时点。</a:t>
            </a:r>
          </a:p>
          <a:p xmlns:a="http://schemas.openxmlformats.org/drawingml/2006/main">
            <a:r>
              <a:t>定义还要有版本和责任。一个人确认了某个口径，后续报表、质量规则和AI解释应当引用相同定义，而不是分别维护一份略有不同的文字。</a:t>
            </a:r>
          </a:p>
          <a:p xmlns:a="http://schemas.openxmlformats.org/drawingml/2006/main">
            <a:r>
              <a:t>这就是我这里所说的语义契约。它的价值不在文档形式，而在于使不同执行者能够理解同一件事，并在条件一致时得到可以比较的结果。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数据业务口径与差异解释，是我们做过的一个原型方向。我希望它解决的，是两个数字不同以后，怎样把争论变成具体可核对的问题。</a:t>
            </a:r>
          </a:p>
          <a:p xmlns:a="http://schemas.openxmlformats.org/drawingml/2006/main">
            <a:r>
              <a:t>先固定两份输入与各自定义，再比较主键、范围、时间和规则，列出差异样本，然后形成需要确认或修复的事项。确定性比较负责给出可以重算的结果，AI可以在证据之上辅助解释。</a:t>
            </a:r>
          </a:p>
          <a:p xmlns:a="http://schemas.openxmlformats.org/drawingml/2006/main">
            <a:r>
              <a:t>这个原型已经帮助我检验了思路，但距离完整产品仍有很多工作。这里分享的是功能逻辑，不把原型当成已在券商生产环境验证的治理平台。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这个合成例子中，一份报告有12条候选记录，另一份按统一条件统计后有8个客户。四条差异分别来自重复账户、冻结状态、统计日之后开户，以及不属于本次组织范围。</a:t>
            </a:r>
          </a:p>
          <a:p xmlns:a="http://schemas.openxmlformats.org/drawingml/2006/main">
            <a:r>
              <a:t>每个原因在这个例子中对应一条记录，四条互不重叠，所以可以清楚地解释12怎样变成8。结论并不是原来的12一定错误，而是它表达的对象和条件不同。</a:t>
            </a:r>
          </a:p>
          <a:p xmlns:a="http://schemas.openxmlformats.org/drawingml/2006/main">
            <a:r>
              <a:t>处理结果可能是修改指标名称、统一比较条件，或者修正真正错误的规则。真实数据中原因可能重叠，仍要列明规则和样本，不能为了凑出差额而强行归因。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我想表达的两条主线是：数据治理要回到产生数据的业务流程，并掌握质量收益与流程代价之间的平衡；与AI共同工作，则要把目标、责任、含义和完成条件说清楚。</a:t>
            </a:r>
          </a:p>
          <a:p xmlns:a="http://schemas.openxmlformats.org/drawingml/2006/main">
            <a:r>
              <a:t>前者不能停留在事后清洗，后者也不能停留在一次漂亮的回答。我更关心的是，结果能不能持续被使用，问题出现后能不能解释和修复。</a:t>
            </a:r>
          </a:p>
          <a:p xmlns:a="http://schemas.openxmlformats.org/drawingml/2006/main">
            <a:r>
              <a:t>这也是我把数据治理和AI放在一起分享的原因：技术能力不断变化，但清楚的业务含义和可靠的管理，仍然决定这些能力能产生什么价值。谢谢大家。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8961a11f4d4bb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9f06b91523454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e0609ebd824f7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fa4d588bd54df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f3a4c04b9d423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173016f6b04f1c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78f0823f1d478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a4595c20884105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451756e782474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6bad425bfb4e7f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91823a71b247e3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B78A3E6-6D0E-4184-A110-18FEB3717F8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258670B-D250-42AE-82FF-5E32333D2C0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95058E0-210B-463A-83AF-40956524891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91CE9D0-16F2-4228-811B-F90B6C20B67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AEE1489-C302-4C1D-AE2C-234308B820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D33CF7A-A182-43AE-8038-C224584C3F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E87C497-EC09-4818-B2CA-EAC17D6138E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00BB891-3CDF-4BB6-A2CC-19683A0BC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FCB0A03-D771-46D7-BBC0-FA8DBEA0C9D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02519E8-1F7A-44A0-9046-4723A42B99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341E5A3-75BB-49A8-90EE-825F7B4082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185B5C4-9DA0-4262-936E-52730E10FC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C51D47A-C27F-43D7-ABAF-566ED865F6E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2AB42E9-D4D1-4517-B927-C73F0085980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CAACE9B-FE24-4869-976B-AC92966D330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A5D1B96-F274-4859-8BA0-C914AB7FA1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46866D3-F32F-487E-BCCB-2C0831F4093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C26FCB6-B033-42CC-938D-6A304D2B156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382C00B-CB9A-40C6-A43A-6E3EAB5EC0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9C3FFDA-F820-4F68-B8A7-A8D9EE5164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3FE119B-CC85-4B06-A21D-E7B9D940A4B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949E60-B8EB-4D67-BDED-B7034F9607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3B94A36-0CF5-4985-B06D-7632CF2FE6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F63ECE8-AF08-4F82-9FD1-4ABCABFA7FD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0421A10-E6B5-43A4-9E10-128075DB294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E85E2E42-D53D-45FB-B2BE-5D5D4B4B85C1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E172EBCD-1D21-415E-8996-325A18470B6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307154DC-FA45-4567-BEC8-4562A062B7D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CD1B2090-DFF2-4F30-AC06-3C38B8B95C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050EC0F-B44C-47CD-96F2-029D5A48C5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0446F0F9-92C8-4831-BCB8-66A51537E7F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A52AEAA0-E3AB-4DDE-82CA-42F6D395D6B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647408E-7830-41CE-93D3-ED9D1D4602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93F08B2-F4FE-4BF7-9D8C-085C6B29265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E26F5E3D-D53C-4C93-9EDB-0AB923356F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73B8CC4-04E3-4F2F-A9EB-32B9D4EA66F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34972DB-21D7-4CBA-9264-5E27A87D5E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5926C82-5CBA-4C47-B18A-B79AD76C4E9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C7B90AE-BDF5-4B20-8270-3240DBEC6B6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07B2E41-5CCB-4A46-9A65-41654BEA9D3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7ED3B97-D07C-43E7-A3FB-B6186E00298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05F1B07-C3EC-4B83-A788-52F2483D35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EB5BAB0-9659-44C7-8E49-7495968AE9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F565411-3AC9-4764-8EEE-06A953102BF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7260413-09ED-4541-8E44-4F0678E18D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C88C097-67DB-4679-BC94-C8CC0502D0E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8E3335A-84CF-4064-9E6E-4261C599FB8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8565966-51F7-4CC7-8042-BAB0D66F03F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27BAE9-72CB-4B7B-962B-7BB6AEDA9C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C3E5810-A0B0-4645-AE4F-A129C9BBE1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7C832A4-7EF8-4076-BDC7-3237CE12B6D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8980590-D093-4517-989B-040F00385A9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2258DE3-9795-478B-A4DA-2046EFB7570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C4674AEF-223E-42E2-911B-13735E186E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B731618-DDE4-4F30-B84E-C7E68BFD92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472B107-5125-4A62-B2BF-B28BCA3B71D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A23E99B-32EC-4528-A8D4-97679072429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64D4F55-57CC-47DE-8925-F8564E27A9B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691a5828b64f6b" /><Relationship Type="http://schemas.openxmlformats.org/officeDocument/2006/relationships/slideLayout" Target="/ppt/slideLayouts/slideLayout1.xml" Id="R33d5c44955a84121" /><Relationship Type="http://schemas.openxmlformats.org/officeDocument/2006/relationships/slideLayout" Target="/ppt/slideLayouts/slideLayout2.xml" Id="R28c9b257f792496d" /><Relationship Type="http://schemas.openxmlformats.org/officeDocument/2006/relationships/slideLayout" Target="/ppt/slideLayouts/slideLayout3.xml" Id="Rd1038877eb5940d0" /><Relationship Type="http://schemas.openxmlformats.org/officeDocument/2006/relationships/slideLayout" Target="/ppt/slideLayouts/slideLayout4.xml" Id="R3d50f1aa65884578" /><Relationship Type="http://schemas.openxmlformats.org/officeDocument/2006/relationships/slideLayout" Target="/ppt/slideLayouts/slideLayout5.xml" Id="Re057948665204990" /><Relationship Type="http://schemas.openxmlformats.org/officeDocument/2006/relationships/slideLayout" Target="/ppt/slideLayouts/slideLayout6.xml" Id="R2b57c942fef24ca5" /><Relationship Type="http://schemas.openxmlformats.org/officeDocument/2006/relationships/slideLayout" Target="/ppt/slideLayouts/slideLayout7.xml" Id="Ra25b500cbd3a45ee" /><Relationship Type="http://schemas.openxmlformats.org/officeDocument/2006/relationships/slideLayout" Target="/ppt/slideLayouts/slideLayout8.xml" Id="R559df8e92a8b4e68" /><Relationship Type="http://schemas.openxmlformats.org/officeDocument/2006/relationships/slideLayout" Target="/ppt/slideLayouts/slideLayout9.xml" Id="Rbc59bfa08e794801" /><Relationship Type="http://schemas.openxmlformats.org/officeDocument/2006/relationships/slideLayout" Target="/ppt/slideLayouts/slideLayout10.xml" Id="Re7642b784aa04fa0" /><Relationship Type="http://schemas.openxmlformats.org/officeDocument/2006/relationships/slideLayout" Target="/ppt/slideLayouts/slideLayout11.xml" Id="R4e538ef6462d4daa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BC263F6-A80C-4EB4-B766-7972B79D4D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8AAA151-AAD7-4B0F-BDD0-4A46EAB27A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2700AF2-6D84-4EB0-8856-83F2FF6CB26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788123F-4693-4D27-BDBB-30E692AF2CE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1299B26-F0EB-44BF-9B2F-5C3AFC75A33F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d5c44955a84121"/>
    <p:sldLayoutId xmlns:r="http://schemas.openxmlformats.org/officeDocument/2006/relationships" id="2147483650" r:id="R28c9b257f792496d"/>
    <p:sldLayoutId xmlns:r="http://schemas.openxmlformats.org/officeDocument/2006/relationships" id="2147483651" r:id="Rd1038877eb5940d0"/>
    <p:sldLayoutId xmlns:r="http://schemas.openxmlformats.org/officeDocument/2006/relationships" id="2147483652" r:id="R3d50f1aa65884578"/>
    <p:sldLayoutId xmlns:r="http://schemas.openxmlformats.org/officeDocument/2006/relationships" id="2147483653" r:id="Re057948665204990"/>
    <p:sldLayoutId xmlns:r="http://schemas.openxmlformats.org/officeDocument/2006/relationships" id="2147483654" r:id="R2b57c942fef24ca5"/>
    <p:sldLayoutId xmlns:r="http://schemas.openxmlformats.org/officeDocument/2006/relationships" id="2147483655" r:id="Ra25b500cbd3a45ee"/>
    <p:sldLayoutId xmlns:r="http://schemas.openxmlformats.org/officeDocument/2006/relationships" id="2147483656" r:id="R559df8e92a8b4e68"/>
    <p:sldLayoutId xmlns:r="http://schemas.openxmlformats.org/officeDocument/2006/relationships" id="2147483657" r:id="Rbc59bfa08e794801"/>
    <p:sldLayoutId xmlns:r="http://schemas.openxmlformats.org/officeDocument/2006/relationships" id="2147483658" r:id="Re7642b784aa04fa0"/>
    <p:sldLayoutId xmlns:r="http://schemas.openxmlformats.org/officeDocument/2006/relationships" id="2147483659" r:id="R4e538ef6462d4daa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8c031e4be4d7e" /><Relationship Type="http://schemas.openxmlformats.org/officeDocument/2006/relationships/notesSlide" Target="/ppt/notesSlides/notesSlide1.xml" Id="R5643f0030fc644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3508cb44e4ae1" /><Relationship Type="http://schemas.openxmlformats.org/officeDocument/2006/relationships/notesSlide" Target="/ppt/notesSlides/notesSlide2.xml" Id="Rb301632ff5124c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e077dcc67a49db" /><Relationship Type="http://schemas.openxmlformats.org/officeDocument/2006/relationships/notesSlide" Target="/ppt/notesSlides/notesSlide3.xml" Id="R0aa9efe19a7a4b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a2705e58b4abf" /><Relationship Type="http://schemas.openxmlformats.org/officeDocument/2006/relationships/notesSlide" Target="/ppt/notesSlides/notesSlide4.xml" Id="R3c16c44073b04d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4d6ecd49854d2e" /><Relationship Type="http://schemas.openxmlformats.org/officeDocument/2006/relationships/notesSlide" Target="/ppt/notesSlides/notesSlide5.xml" Id="Rb6172a2461034d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44578c134443c" /><Relationship Type="http://schemas.openxmlformats.org/officeDocument/2006/relationships/notesSlide" Target="/ppt/notesSlides/notesSlide6.xml" Id="R850d60c62ca54f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a7b4b234544d9" /><Relationship Type="http://schemas.openxmlformats.org/officeDocument/2006/relationships/notesSlide" Target="/ppt/notesSlides/notesSlide7.xml" Id="Rf023e5721b5543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7db34f8f22439a" /><Relationship Type="http://schemas.openxmlformats.org/officeDocument/2006/relationships/notesSlide" Target="/ppt/notesSlides/notesSlide8.xml" Id="R569e8315523545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1f1d7b576b45fc" /><Relationship Type="http://schemas.openxmlformats.org/officeDocument/2006/relationships/notesSlide" Target="/ppt/notesSlides/notesSlide9.xml" Id="R39d5e93883c546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a0b7fcbe44286" /><Relationship Type="http://schemas.openxmlformats.org/officeDocument/2006/relationships/notesSlide" Target="/ppt/notesSlides/notesSlide10.xml" Id="Reac55802a9a24f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8e2cd6513b4cff" /><Relationship Type="http://schemas.openxmlformats.org/officeDocument/2006/relationships/notesSlide" Target="/ppt/notesSlides/notesSlide11.xml" Id="Rf9d73dfecc9e47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2671d6409347e5" /><Relationship Type="http://schemas.openxmlformats.org/officeDocument/2006/relationships/notesSlide" Target="/ppt/notesSlides/notesSlide12.xml" Id="R8b6ba9c2f33641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fde9ef7744196" /><Relationship Type="http://schemas.openxmlformats.org/officeDocument/2006/relationships/notesSlide" Target="/ppt/notesSlides/notesSlide13.xml" Id="R17aea928960446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dbdbd4d3c4d55" /><Relationship Type="http://schemas.openxmlformats.org/officeDocument/2006/relationships/notesSlide" Target="/ppt/notesSlides/notesSlide14.xml" Id="R361f432d9f71497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be6a9df304f1c" /><Relationship Type="http://schemas.openxmlformats.org/officeDocument/2006/relationships/notesSlide" Target="/ppt/notesSlides/notesSlide15.xml" Id="Rc95ddbac34e747a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2ecdaaa92c4097" /><Relationship Type="http://schemas.openxmlformats.org/officeDocument/2006/relationships/notesSlide" Target="/ppt/notesSlides/notesSlide16.xml" Id="R2957980289e1452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34b4e2c924d75" /><Relationship Type="http://schemas.openxmlformats.org/officeDocument/2006/relationships/notesSlide" Target="/ppt/notesSlides/notesSlide17.xml" Id="R73b53895cb2443a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3086c7a3f476a" /><Relationship Type="http://schemas.openxmlformats.org/officeDocument/2006/relationships/notesSlide" Target="/ppt/notesSlides/notesSlide18.xml" Id="R0152e1d2f0d042e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aa1aba3144a0f" /><Relationship Type="http://schemas.openxmlformats.org/officeDocument/2006/relationships/notesSlide" Target="/ppt/notesSlides/notesSlide19.xml" Id="R2331628d335a490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19132bd2114ea3" /><Relationship Type="http://schemas.openxmlformats.org/officeDocument/2006/relationships/notesSlide" Target="/ppt/notesSlides/notesSlide20.xml" Id="Rb591333af3464b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154032c34494d" /><Relationship Type="http://schemas.openxmlformats.org/officeDocument/2006/relationships/notesSlide" Target="/ppt/notesSlides/notesSlide21.xml" Id="R81094c1cf2ac4fa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80741d7e940b3" /><Relationship Type="http://schemas.openxmlformats.org/officeDocument/2006/relationships/notesSlide" Target="/ppt/notesSlides/notesSlide22.xml" Id="R4d5ed61263a1472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3604266074dc1" /><Relationship Type="http://schemas.openxmlformats.org/officeDocument/2006/relationships/notesSlide" Target="/ppt/notesSlides/notesSlide23.xml" Id="R87d018cd2d8c468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36798f4534fc5" /><Relationship Type="http://schemas.openxmlformats.org/officeDocument/2006/relationships/notesSlide" Target="/ppt/notesSlides/notesSlide24.xml" Id="R406181b6633d4c0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4434f18cc4921" /><Relationship Type="http://schemas.openxmlformats.org/officeDocument/2006/relationships/notesSlide" Target="/ppt/notesSlides/notesSlide25.xml" Id="Rf422bad5de0e4d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841b3d27942c7" /><Relationship Type="http://schemas.openxmlformats.org/officeDocument/2006/relationships/notesSlide" Target="/ppt/notesSlides/notesSlide26.xml" Id="R1b33a26e22d14fd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fd38a16a14643" /><Relationship Type="http://schemas.openxmlformats.org/officeDocument/2006/relationships/notesSlide" Target="/ppt/notesSlides/notesSlide27.xml" Id="R4713ad971bf44c8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2bb828e7f403e" /><Relationship Type="http://schemas.openxmlformats.org/officeDocument/2006/relationships/notesSlide" Target="/ppt/notesSlides/notesSlide28.xml" Id="Re1677d489ec54ac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c7719934fd4536" /><Relationship Type="http://schemas.openxmlformats.org/officeDocument/2006/relationships/notesSlide" Target="/ppt/notesSlides/notesSlide29.xml" Id="R6b23f8745f83451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0d98d845b4801" /><Relationship Type="http://schemas.openxmlformats.org/officeDocument/2006/relationships/notesSlide" Target="/ppt/notesSlides/notesSlide30.xml" Id="R5971fe3ac218451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42d2bbadf4cf2" /><Relationship Type="http://schemas.openxmlformats.org/officeDocument/2006/relationships/notesSlide" Target="/ppt/notesSlides/notesSlide31.xml" Id="Rc8a3d78a088640c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d675c7486d472f" /><Relationship Type="http://schemas.openxmlformats.org/officeDocument/2006/relationships/notesSlide" Target="/ppt/notesSlides/notesSlide32.xml" Id="R94fc5be6260c469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d65bff439b4220" /><Relationship Type="http://schemas.openxmlformats.org/officeDocument/2006/relationships/notesSlide" Target="/ppt/notesSlides/notesSlide33.xml" Id="R6e727b8cac9a465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c1c2fa516407d" /><Relationship Type="http://schemas.openxmlformats.org/officeDocument/2006/relationships/image" Target="/ppt/media/image.png" Id="R3ef3d512be9848b4" /><Relationship Type="http://schemas.openxmlformats.org/officeDocument/2006/relationships/notesSlide" Target="/ppt/notesSlides/notesSlide34.xml" Id="R6cb3e86072424b2b" /></Relationships>
</file>

<file path=ppt/slides/slide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130FED7-90D2-4CFF-9B14-F708CA4289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9649B16B-CAD7-48C5-8D31-7381997915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3E8F6">
                  <a:alpha val="14000"/>
                </a:srgbClr>
              </a:gs>
              <a:gs pos="100000">
                <a:srgbClr val="D3E8F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4" name="Rectangle 4">
            <a:extLst>
              <a:ext uri="{FF2B5EF4-FFF2-40B4-BE49-F238E27FC236}">
                <ns2:creationId id="{D539718C-C763-4568-92B7-24A9E28A64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CAE2F2">
                  <a:alpha val="10000"/>
                </a:srgbClr>
              </a:gs>
              <a:gs pos="100000">
                <a:srgbClr val="CAE2F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6" name="Line 6">
            <a:extLst>
              <a:ext uri="{FF2B5EF4-FFF2-40B4-BE49-F238E27FC236}">
                <ns2:creationId id="{FF5F4120-B820-4B71-ADBB-B5052B0E05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143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5000"/>
              </a:srgbClr>
            </a:solidFill>
          </a:ln>
        </p:spPr>
      </p:sp>
      <p:sp>
        <p:nvSpPr>
          <p:cNvPr id="7" name="Line 7">
            <a:extLst>
              <a:ext uri="{FF2B5EF4-FFF2-40B4-BE49-F238E27FC236}">
                <ns2:creationId id="{F4C31EEC-F4AA-4A69-8262-D77E3FDF5B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2286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25000"/>
              </a:srgbClr>
            </a:solidFill>
          </a:ln>
        </p:spPr>
      </p:sp>
      <p:sp>
        <p:nvSpPr>
          <p:cNvPr id="8" name="Line 8">
            <a:extLst>
              <a:ext uri="{FF2B5EF4-FFF2-40B4-BE49-F238E27FC236}">
                <ns2:creationId id="{FB27E999-E29B-4976-9CEF-5E51BD6C46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4572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25000"/>
              </a:srgbClr>
            </a:solidFill>
          </a:ln>
        </p:spPr>
      </p:sp>
      <p:sp>
        <p:nvSpPr>
          <p:cNvPr id="9" name="Line 9">
            <a:extLst>
              <a:ext uri="{FF2B5EF4-FFF2-40B4-BE49-F238E27FC236}">
                <ns2:creationId id="{9D321B3E-85B9-49ED-8E0A-44AFDC0C5B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715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5000"/>
              </a:srgbClr>
            </a:solidFill>
          </a:ln>
        </p:spPr>
      </p:sp>
      <p:sp>
        <p:nvSpPr>
          <p:cNvPr id="10" name="Line 10">
            <a:extLst>
              <a:ext uri="{FF2B5EF4-FFF2-40B4-BE49-F238E27FC236}">
                <ns2:creationId id="{E66C1852-9139-4BB2-9724-C04C8038B1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C4D2DE">
                <a:alpha val="20000"/>
              </a:srgbClr>
            </a:solidFill>
          </a:ln>
        </p:spPr>
      </p:sp>
      <p:sp>
        <p:nvSpPr>
          <p:cNvPr id="11" name="Line 11">
            <a:extLst>
              <a:ext uri="{FF2B5EF4-FFF2-40B4-BE49-F238E27FC236}">
                <ns2:creationId id="{6546EBB9-63EE-4084-8FCA-3C21002E90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48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C4D2DE">
                <a:alpha val="14000"/>
              </a:srgbClr>
            </a:solidFill>
          </a:ln>
        </p:spPr>
      </p:sp>
      <p:sp>
        <p:nvSpPr>
          <p:cNvPr id="12" name="Line 12">
            <a:extLst>
              <a:ext uri="{FF2B5EF4-FFF2-40B4-BE49-F238E27FC236}">
                <ns2:creationId id="{8BB3A22E-6D5A-4077-97E0-7E156D7775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44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C4D2DE">
                <a:alpha val="14000"/>
              </a:srgbClr>
            </a:solidFill>
          </a:ln>
        </p:spPr>
      </p:sp>
      <p:sp>
        <p:nvSpPr>
          <p:cNvPr id="13" name="Line 13">
            <a:extLst>
              <a:ext uri="{FF2B5EF4-FFF2-40B4-BE49-F238E27FC236}">
                <ns2:creationId id="{22CD4318-CD79-4E54-8E5A-3AE240BA7E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68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C4D2DE">
                <a:alpha val="20000"/>
              </a:srgbClr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CDF6BF5F-63C5-4ABF-B06D-7C901A9A0FB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762500"/>
            <a:ext cx="6477000" cy="1905000"/>
          </a:xfrm>
          <a:custGeom>
            <a:rect l="l" t="t" r="r" b="b"/>
            <a:pathLst>
              <a:path w="6477000" h="1905000">
                <a:moveTo>
                  <a:pt x="0" y="1905000"/>
                </a:moveTo>
                <a:lnTo>
                  <a:pt x="2286000" y="571500"/>
                </a:lnTo>
                <a:lnTo>
                  <a:pt x="4381500" y="1143000"/>
                </a:lnTo>
                <a:lnTo>
                  <a:pt x="6477000" y="0"/>
                </a:lnTo>
              </a:path>
            </a:pathLst>
          </a:custGeom>
          <a:noFill/>
          <a:ln w="9525">
            <a:solidFill>
              <a:srgbClr val="C4D2DE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16" name="Ellipse 16">
            <a:extLst>
              <a:ext uri="{FF2B5EF4-FFF2-40B4-BE49-F238E27FC236}">
                <ns2:creationId id="{830EAF65-6B94-4C27-9F53-E42179F3DC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71662" y="5300662"/>
            <a:ext cx="66675" cy="66675"/>
          </a:xfrm>
          <a:prstGeom prst="ellipse">
            <a:avLst/>
          </a:prstGeom>
          <a:solidFill>
            <a:srgbClr val="D3E8F6">
              <a:alpha val="55000"/>
            </a:srgbClr>
          </a:solidFill>
          <a:ln>
            <a:noFill/>
          </a:ln>
        </p:spPr>
      </p:sp>
      <p:sp>
        <p:nvSpPr>
          <p:cNvPr id="17" name="Ellipse 17">
            <a:extLst>
              <a:ext uri="{FF2B5EF4-FFF2-40B4-BE49-F238E27FC236}">
                <ns2:creationId id="{EA3D2ADB-BCFF-4D55-905D-3A3ECA0964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67162" y="5872162"/>
            <a:ext cx="66675" cy="66675"/>
          </a:xfrm>
          <a:prstGeom prst="ellipse">
            <a:avLst/>
          </a:prstGeom>
          <a:solidFill>
            <a:srgbClr val="D3E8F6">
              <a:alpha val="40000"/>
            </a:srgbClr>
          </a:solidFill>
          <a:ln>
            <a:noFill/>
          </a:ln>
        </p:spPr>
      </p:sp>
      <p:sp>
        <p:nvSpPr>
          <p:cNvPr id="18" name="Ellipse 18">
            <a:extLst>
              <a:ext uri="{FF2B5EF4-FFF2-40B4-BE49-F238E27FC236}">
                <ns2:creationId id="{1EAC6247-78A7-40A7-B8D1-0717CFA322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62662" y="4729162"/>
            <a:ext cx="66675" cy="66675"/>
          </a:xfrm>
          <a:prstGeom prst="ellipse">
            <a:avLst/>
          </a:prstGeom>
          <a:solidFill>
            <a:srgbClr val="D3E8F6">
              <a:alpha val="60000"/>
            </a:srgbClr>
          </a:solidFill>
          <a:ln>
            <a:noFill/>
          </a:ln>
        </p:spPr>
      </p:sp>
      <p:sp>
        <p:nvSpPr>
          <p:cNvPr id="19" name="Freeform 19">
            <a:extLst>
              <a:ext uri="{FF2B5EF4-FFF2-40B4-BE49-F238E27FC236}">
                <ns2:creationId id="{96BE5BDE-7CEB-4EC4-9658-00C6C1BD37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191500" y="1143000"/>
            <a:ext cx="4381500" cy="762000"/>
          </a:xfrm>
          <a:custGeom>
            <a:rect l="l" t="t" r="r" b="b"/>
            <a:pathLst>
              <a:path w="4381500" h="762000">
                <a:moveTo>
                  <a:pt x="4381500" y="0"/>
                </a:moveTo>
                <a:lnTo>
                  <a:pt x="2095500" y="762000"/>
                </a:lnTo>
                <a:lnTo>
                  <a:pt x="0" y="381000"/>
                </a:lnTo>
              </a:path>
            </a:pathLst>
          </a:custGeom>
          <a:noFill/>
          <a:ln w="9525">
            <a:solidFill>
              <a:srgbClr val="C4D2DE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20" name="Ellipse 20">
            <a:extLst>
              <a:ext uri="{FF2B5EF4-FFF2-40B4-BE49-F238E27FC236}">
                <ns2:creationId id="{CA69EA8F-4305-4BE1-A1E0-09B11AAC86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53662" y="1871662"/>
            <a:ext cx="66675" cy="66675"/>
          </a:xfrm>
          <a:prstGeom prst="ellipse">
            <a:avLst/>
          </a:prstGeom>
          <a:solidFill>
            <a:srgbClr val="D3E8F6">
              <a:alpha val="50000"/>
            </a:srgbClr>
          </a:solidFill>
          <a:ln>
            <a:noFill/>
          </a:ln>
        </p:spPr>
      </p:sp>
      <p:sp>
        <p:nvSpPr>
          <p:cNvPr id="21" name="Ellipse 21">
            <a:extLst>
              <a:ext uri="{FF2B5EF4-FFF2-40B4-BE49-F238E27FC236}">
                <ns2:creationId id="{D13645BE-8EB4-4DD6-A095-42347ADE6DA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158162" y="1490662"/>
            <a:ext cx="66675" cy="66675"/>
          </a:xfrm>
          <a:prstGeom prst="ellipse">
            <a:avLst/>
          </a:prstGeom>
          <a:solidFill>
            <a:srgbClr val="D3E8F6">
              <a:alpha val="40000"/>
            </a:srgbClr>
          </a:solidFill>
          <a:ln>
            <a:noFill/>
          </a:ln>
        </p:spPr>
      </p:sp>
      <p:sp>
        <p:nvSpPr>
          <p:cNvPr id="23" name="Rectangle 23">
            <a:extLst>
              <a:ext uri="{FF2B5EF4-FFF2-40B4-BE49-F238E27FC236}">
                <ns2:creationId id="{328E8CB8-6DBF-498D-8DC5-3C9A555C61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1866900"/>
            <a:ext cx="38100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D3E8F6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24" name="Rectangle 24">
            <a:extLst>
              <a:ext uri="{FF2B5EF4-FFF2-40B4-BE49-F238E27FC236}">
                <ns2:creationId id="{98303BD1-D71D-4523-ACAB-18B19BE313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143500" y="1752600"/>
            <a:ext cx="1905000" cy="19050"/>
          </a:xfrm>
          <a:prstGeom prst="roundRect">
            <a:avLst>
              <a:gd name="adj" fmla="val 50000"/>
            </a:avLst>
          </a:prstGeom>
          <a:solidFill>
            <a:srgbClr val="D3E8F6">
              <a:alpha val="35000"/>
            </a:srgbClr>
          </a:solidFill>
          <a:ln>
            <a:noFill/>
          </a:ln>
        </p:spPr>
      </p:sp>
      <p:sp>
        <p:nvSpPr>
          <p:cNvPr id="25" name="TextBox 25">
            <a:extLst>
              <a:ext uri="{FF2B5EF4-FFF2-40B4-BE49-F238E27FC236}">
                <ns2:creationId id="{DAD06CCD-65AE-403A-A7CA-89268501EC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71557" y="2205990"/>
            <a:ext cx="4648886" cy="975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8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数据治理与 AI</a:t>
            </a:r>
          </a:p>
        </p:txBody>
      </p:sp>
      <p:sp>
        <p:nvSpPr>
          <p:cNvPr id="26" name="TextBox 26">
            <a:extLst>
              <a:ext uri="{FF2B5EF4-FFF2-40B4-BE49-F238E27FC236}">
                <ns2:creationId id="{B113D1D3-519E-49D3-AC40-B7498C3B85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32910" y="3006090"/>
            <a:ext cx="3726180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我的数据治理思考与 AI 协作实践</a:t>
            </a:r>
          </a:p>
        </p:txBody>
      </p:sp>
      <p:sp>
        <p:nvSpPr>
          <p:cNvPr id="27" name="Rectangle 27">
            <a:extLst>
              <a:ext uri="{FF2B5EF4-FFF2-40B4-BE49-F238E27FC236}">
                <ns2:creationId id="{686B4838-175B-4F2F-A4F6-1B1EE43FDF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143500" y="3505200"/>
            <a:ext cx="1905000" cy="19050"/>
          </a:xfrm>
          <a:prstGeom prst="roundRect">
            <a:avLst>
              <a:gd name="adj" fmla="val 50000"/>
            </a:avLst>
          </a:prstGeom>
          <a:solidFill>
            <a:srgbClr val="D3E8F6">
              <a:alpha val="35000"/>
            </a:srgbClr>
          </a:solidFill>
          <a:ln>
            <a:noFill/>
          </a:ln>
        </p:spPr>
      </p:sp>
      <p:sp>
        <p:nvSpPr>
          <p:cNvPr id="28" name="Rectangle 28">
            <a:extLst>
              <a:ext uri="{FF2B5EF4-FFF2-40B4-BE49-F238E27FC236}">
                <ns2:creationId id="{4B4DEDBF-BCE3-482D-8181-B2623B26B1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3581400"/>
            <a:ext cx="38100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D3E8F6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30" name="Line 30">
            <a:extLst>
              <a:ext uri="{FF2B5EF4-FFF2-40B4-BE49-F238E27FC236}">
                <ns2:creationId id="{CFD94D95-CC0D-4B56-BFBC-7D3176E203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53000" y="4476750"/>
            <a:ext cx="857250" cy="571500"/>
          </a:xfrm>
          <a:custGeom>
            <a:rect l="l" t="t" r="r" b="b"/>
            <a:pathLst>
              <a:path w="857250" h="571500">
                <a:moveTo>
                  <a:pt x="0" y="0"/>
                </a:moveTo>
                <a:lnTo>
                  <a:pt x="857250" y="57150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333333" sp="333333"/>
            </a:custDash>
          </a:ln>
        </p:spPr>
      </p:sp>
      <p:sp>
        <p:nvSpPr>
          <p:cNvPr id="31" name="Line 31">
            <a:extLst>
              <a:ext uri="{FF2B5EF4-FFF2-40B4-BE49-F238E27FC236}">
                <ns2:creationId id="{47E3B1F9-D0DD-40E6-9B98-8458F6AA3A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81750" y="4476750"/>
            <a:ext cx="857250" cy="571500"/>
          </a:xfrm>
          <a:custGeom>
            <a:rect l="l" t="t" r="r" b="b"/>
            <a:pathLst>
              <a:path w="857250" h="571500">
                <a:moveTo>
                  <a:pt x="857250" y="0"/>
                </a:moveTo>
                <a:lnTo>
                  <a:pt x="0" y="57150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333333" sp="333333"/>
            </a:custDash>
          </a:ln>
        </p:spPr>
      </p:sp>
      <p:sp>
        <p:nvSpPr>
          <p:cNvPr id="32" name="Line 32">
            <a:extLst>
              <a:ext uri="{FF2B5EF4-FFF2-40B4-BE49-F238E27FC236}">
                <ns2:creationId id="{D4F4B944-D6C6-43AA-A060-7AD6743918E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19700" y="4152900"/>
            <a:ext cx="1752600" cy="9525"/>
          </a:xfrm>
          <a:custGeom>
            <a:rect l="l" t="t" r="r" b="b"/>
            <a:pathLst>
              <a:path w="1752600" h="9525">
                <a:moveTo>
                  <a:pt x="0" y="0"/>
                </a:moveTo>
                <a:lnTo>
                  <a:pt x="1752600" y="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333333" sp="333333"/>
            </a:custDash>
          </a:ln>
        </p:spPr>
      </p:sp>
      <p:sp>
        <p:nvSpPr>
          <p:cNvPr id="33" name="Ellipse 33">
            <a:extLst>
              <a:ext uri="{FF2B5EF4-FFF2-40B4-BE49-F238E27FC236}">
                <ns2:creationId id="{7993887F-A479-4DD6-903F-D61656D03C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2950" y="3829050"/>
            <a:ext cx="647700" cy="647700"/>
          </a:xfrm>
          <a:prstGeom prst="ellipse">
            <a:avLst/>
          </a:prstGeom>
          <a:solidFill>
            <a:srgbClr val="E9EFF5"/>
          </a:solidFill>
          <a:ln w="14288">
            <a:solidFill>
              <a:srgbClr val="347EAE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B8DB375D-7223-46BE-A3DD-0CCFFEFEC8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87900" y="4052888"/>
            <a:ext cx="177800" cy="66675"/>
          </a:xfrm>
          <a:custGeom>
            <a:rect l="l" t="t" r="r" b="b"/>
            <a:pathLst>
              <a:path w="177800" h="66675">
                <a:moveTo>
                  <a:pt x="0" y="33338"/>
                </a:moveTo>
                <a:cubicBezTo>
                  <a:pt x="0" y="51749"/>
                  <a:pt x="39802" y="66675"/>
                  <a:pt x="88900" y="66675"/>
                </a:cubicBezTo>
                <a:cubicBezTo>
                  <a:pt x="137998" y="66675"/>
                  <a:pt x="177800" y="51749"/>
                  <a:pt x="177800" y="33338"/>
                </a:cubicBezTo>
                <a:cubicBezTo>
                  <a:pt x="177800" y="14926"/>
                  <a:pt x="137998" y="0"/>
                  <a:pt x="88900" y="0"/>
                </a:cubicBezTo>
                <a:cubicBezTo>
                  <a:pt x="39802" y="0"/>
                  <a:pt x="0" y="14926"/>
                  <a:pt x="0" y="3333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5" name="Freeform 35">
            <a:extLst>
              <a:ext uri="{FF2B5EF4-FFF2-40B4-BE49-F238E27FC236}">
                <ns2:creationId id="{9A3DAE6E-58D1-4BAA-A57C-B5D115FE5C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87900" y="4086225"/>
            <a:ext cx="177800" cy="100012"/>
          </a:xfrm>
          <a:custGeom>
            <a:rect l="l" t="t" r="r" b="b"/>
            <a:pathLst>
              <a:path w="177800" h="100012">
                <a:moveTo>
                  <a:pt x="0" y="0"/>
                </a:moveTo>
                <a:lnTo>
                  <a:pt x="0" y="66675"/>
                </a:lnTo>
                <a:cubicBezTo>
                  <a:pt x="0" y="85087"/>
                  <a:pt x="39802" y="100012"/>
                  <a:pt x="88900" y="100012"/>
                </a:cubicBezTo>
                <a:cubicBezTo>
                  <a:pt x="137998" y="100012"/>
                  <a:pt x="177800" y="85087"/>
                  <a:pt x="177800" y="66675"/>
                </a:cubicBezTo>
                <a:lnTo>
                  <a:pt x="1778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6" name="Freeform 36">
            <a:extLst>
              <a:ext uri="{FF2B5EF4-FFF2-40B4-BE49-F238E27FC236}">
                <ns2:creationId id="{F708355B-997C-42A6-8253-155E94A2DB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87900" y="4152900"/>
            <a:ext cx="177800" cy="100012"/>
          </a:xfrm>
          <a:custGeom>
            <a:rect l="l" t="t" r="r" b="b"/>
            <a:pathLst>
              <a:path w="177800" h="100012">
                <a:moveTo>
                  <a:pt x="0" y="0"/>
                </a:moveTo>
                <a:lnTo>
                  <a:pt x="0" y="66675"/>
                </a:lnTo>
                <a:cubicBezTo>
                  <a:pt x="0" y="85087"/>
                  <a:pt x="39802" y="100012"/>
                  <a:pt x="88900" y="100012"/>
                </a:cubicBezTo>
                <a:cubicBezTo>
                  <a:pt x="137998" y="100012"/>
                  <a:pt x="177800" y="85087"/>
                  <a:pt x="177800" y="66675"/>
                </a:cubicBezTo>
                <a:lnTo>
                  <a:pt x="1778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68B77F7E-F7CD-45F1-BC31-A60EF70839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02445" y="4592002"/>
            <a:ext cx="3487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数据</a:t>
            </a:r>
          </a:p>
        </p:txBody>
      </p:sp>
      <p:sp>
        <p:nvSpPr>
          <p:cNvPr id="40" name="Ellipse 40">
            <a:extLst>
              <a:ext uri="{FF2B5EF4-FFF2-40B4-BE49-F238E27FC236}">
                <ns2:creationId id="{879BB046-963D-4B71-BA28-6F5FBA5F185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91350" y="3829050"/>
            <a:ext cx="647700" cy="647700"/>
          </a:xfrm>
          <a:prstGeom prst="ellipse">
            <a:avLst/>
          </a:prstGeom>
          <a:solidFill>
            <a:srgbClr val="E9EFF5"/>
          </a:solidFill>
          <a:ln w="14288">
            <a:solidFill>
              <a:srgbClr val="347EAE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F6699D0A-7B6A-4ED0-83AE-9076F908C7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15188" y="4252912"/>
            <a:ext cx="200025" cy="9525"/>
          </a:xfrm>
          <a:custGeom>
            <a:rect l="l" t="t" r="r" b="b"/>
            <a:pathLst>
              <a:path w="200025" h="9525">
                <a:moveTo>
                  <a:pt x="0" y="0"/>
                </a:moveTo>
                <a:lnTo>
                  <a:pt x="20002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1435DBA9-240E-4D78-9427-D558745CDA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15188" y="4130675"/>
            <a:ext cx="200025" cy="9525"/>
          </a:xfrm>
          <a:custGeom>
            <a:rect l="l" t="t" r="r" b="b"/>
            <a:pathLst>
              <a:path w="200025" h="9525">
                <a:moveTo>
                  <a:pt x="0" y="0"/>
                </a:moveTo>
                <a:lnTo>
                  <a:pt x="20002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D5F33709-AD0A-45B3-96D4-A02F5F9C1F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37412" y="4052888"/>
            <a:ext cx="155575" cy="33338"/>
          </a:xfrm>
          <a:custGeom>
            <a:rect l="l" t="t" r="r" b="b"/>
            <a:pathLst>
              <a:path w="155575" h="33338">
                <a:moveTo>
                  <a:pt x="0" y="33338"/>
                </a:moveTo>
                <a:lnTo>
                  <a:pt x="77787" y="0"/>
                </a:lnTo>
                <a:lnTo>
                  <a:pt x="155575" y="333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301DF159-E630-48BC-A999-A022A58B5D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26300" y="4130675"/>
            <a:ext cx="9525" cy="122237"/>
          </a:xfrm>
          <a:custGeom>
            <a:rect l="l" t="t" r="r" b="b"/>
            <a:pathLst>
              <a:path w="9525" h="122237">
                <a:moveTo>
                  <a:pt x="0" y="0"/>
                </a:moveTo>
                <a:lnTo>
                  <a:pt x="0" y="122237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069C4D48-F145-4C28-8E1A-70B645F3B0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04100" y="4130675"/>
            <a:ext cx="9525" cy="122237"/>
          </a:xfrm>
          <a:custGeom>
            <a:rect l="l" t="t" r="r" b="b"/>
            <a:pathLst>
              <a:path w="9525" h="122237">
                <a:moveTo>
                  <a:pt x="0" y="0"/>
                </a:moveTo>
                <a:lnTo>
                  <a:pt x="0" y="122237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9882D70F-0175-4673-B00C-F05A975E62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70750" y="4175125"/>
            <a:ext cx="9525" cy="33338"/>
          </a:xfrm>
          <a:custGeom>
            <a:rect l="l" t="t" r="r" b="b"/>
            <a:pathLst>
              <a:path w="9525" h="33338">
                <a:moveTo>
                  <a:pt x="0" y="0"/>
                </a:moveTo>
                <a:lnTo>
                  <a:pt x="0" y="333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80E3FA81-CA78-43CA-908C-0CD10A7076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15200" y="4175125"/>
            <a:ext cx="9525" cy="33338"/>
          </a:xfrm>
          <a:custGeom>
            <a:rect l="l" t="t" r="r" b="b"/>
            <a:pathLst>
              <a:path w="9525" h="33338">
                <a:moveTo>
                  <a:pt x="0" y="0"/>
                </a:moveTo>
                <a:lnTo>
                  <a:pt x="0" y="333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8" name="Freeform 48">
            <a:extLst>
              <a:ext uri="{FF2B5EF4-FFF2-40B4-BE49-F238E27FC236}">
                <ns2:creationId id="{F4302EEF-9AA6-4DA1-B11E-F873B7B797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59650" y="4175125"/>
            <a:ext cx="9525" cy="33338"/>
          </a:xfrm>
          <a:custGeom>
            <a:rect l="l" t="t" r="r" b="b"/>
            <a:pathLst>
              <a:path w="9525" h="33338">
                <a:moveTo>
                  <a:pt x="0" y="0"/>
                </a:moveTo>
                <a:lnTo>
                  <a:pt x="0" y="333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0" name="TextBox 50">
            <a:extLst>
              <a:ext uri="{FF2B5EF4-FFF2-40B4-BE49-F238E27FC236}">
                <ns2:creationId id="{F3971E40-EE36-41FF-9DB8-EE36CACB1C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40845" y="4592002"/>
            <a:ext cx="3487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业务</a:t>
            </a:r>
          </a:p>
        </p:txBody>
      </p:sp>
      <p:sp>
        <p:nvSpPr>
          <p:cNvPr id="52" name="Ellipse 52">
            <a:extLst>
              <a:ext uri="{FF2B5EF4-FFF2-40B4-BE49-F238E27FC236}">
                <ns2:creationId id="{9C40A720-8B55-4518-81E7-2F8D7AB073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72150" y="4933950"/>
            <a:ext cx="647700" cy="647700"/>
          </a:xfrm>
          <a:prstGeom prst="ellipse">
            <a:avLst/>
          </a:prstGeom>
          <a:solidFill>
            <a:srgbClr val="E9EFF5"/>
          </a:solidFill>
          <a:ln w="14288">
            <a:solidFill>
              <a:srgbClr val="347EAE"/>
            </a:solidFill>
          </a:ln>
        </p:spPr>
      </p:sp>
      <p:sp>
        <p:nvSpPr>
          <p:cNvPr id="53" name="Freeform 53">
            <a:extLst>
              <a:ext uri="{FF2B5EF4-FFF2-40B4-BE49-F238E27FC236}">
                <ns2:creationId id="{C6F9FBBE-C9B8-439F-98C3-6E1ABFF0E8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5268912"/>
            <a:ext cx="77787" cy="88900"/>
          </a:xfrm>
          <a:custGeom>
            <a:rect l="l" t="t" r="r" b="b"/>
            <a:pathLst>
              <a:path w="77787" h="88900">
                <a:moveTo>
                  <a:pt x="38894" y="0"/>
                </a:moveTo>
                <a:cubicBezTo>
                  <a:pt x="17413" y="0"/>
                  <a:pt x="0" y="17413"/>
                  <a:pt x="0" y="38894"/>
                </a:cubicBezTo>
                <a:lnTo>
                  <a:pt x="0" y="50006"/>
                </a:lnTo>
                <a:cubicBezTo>
                  <a:pt x="0" y="71487"/>
                  <a:pt x="17413" y="88900"/>
                  <a:pt x="38894" y="88900"/>
                </a:cubicBezTo>
                <a:cubicBezTo>
                  <a:pt x="60374" y="88900"/>
                  <a:pt x="77787" y="71487"/>
                  <a:pt x="77787" y="50006"/>
                </a:cubicBezTo>
                <a:lnTo>
                  <a:pt x="77787" y="30004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4" name="Freeform 54">
            <a:extLst>
              <a:ext uri="{FF2B5EF4-FFF2-40B4-BE49-F238E27FC236}">
                <ns2:creationId id="{1C3CFA10-2C95-4E48-BCFE-812848C048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8212" y="5268912"/>
            <a:ext cx="77787" cy="88900"/>
          </a:xfrm>
          <a:custGeom>
            <a:rect l="l" t="t" r="r" b="b"/>
            <a:pathLst>
              <a:path w="77787" h="88900">
                <a:moveTo>
                  <a:pt x="38894" y="0"/>
                </a:moveTo>
                <a:cubicBezTo>
                  <a:pt x="60374" y="0"/>
                  <a:pt x="77787" y="17413"/>
                  <a:pt x="77787" y="38894"/>
                </a:cubicBezTo>
                <a:lnTo>
                  <a:pt x="77787" y="50006"/>
                </a:lnTo>
                <a:cubicBezTo>
                  <a:pt x="77787" y="71487"/>
                  <a:pt x="60374" y="88900"/>
                  <a:pt x="38894" y="88900"/>
                </a:cubicBezTo>
                <a:cubicBezTo>
                  <a:pt x="17413" y="88900"/>
                  <a:pt x="0" y="71487"/>
                  <a:pt x="0" y="50006"/>
                </a:cubicBezTo>
                <a:lnTo>
                  <a:pt x="0" y="30004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1DB3DFAB-2D01-485E-A790-F5124A8FC6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1562" y="5224462"/>
            <a:ext cx="44450" cy="77787"/>
          </a:xfrm>
          <a:custGeom>
            <a:rect l="l" t="t" r="r" b="b"/>
            <a:pathLst>
              <a:path w="44450" h="77787">
                <a:moveTo>
                  <a:pt x="5556" y="77787"/>
                </a:moveTo>
                <a:cubicBezTo>
                  <a:pt x="27037" y="77787"/>
                  <a:pt x="44450" y="60374"/>
                  <a:pt x="44450" y="38894"/>
                </a:cubicBezTo>
                <a:cubicBezTo>
                  <a:pt x="44450" y="17413"/>
                  <a:pt x="27037" y="0"/>
                  <a:pt x="5556" y="0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93A54FD5-6A05-42AF-91A0-F0BF237174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5157788"/>
            <a:ext cx="77787" cy="70009"/>
          </a:xfrm>
          <a:custGeom>
            <a:rect l="l" t="t" r="r" b="b"/>
            <a:pathLst>
              <a:path w="77787" h="70009">
                <a:moveTo>
                  <a:pt x="77787" y="70009"/>
                </a:moveTo>
                <a:lnTo>
                  <a:pt x="77787" y="38894"/>
                </a:lnTo>
                <a:cubicBezTo>
                  <a:pt x="77787" y="17413"/>
                  <a:pt x="60374" y="0"/>
                  <a:pt x="38894" y="0"/>
                </a:cubicBezTo>
                <a:cubicBezTo>
                  <a:pt x="17413" y="0"/>
                  <a:pt x="0" y="17413"/>
                  <a:pt x="0" y="38894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8F1521CC-D0A9-4017-B63C-7776652AE0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95988" y="5224462"/>
            <a:ext cx="44450" cy="77787"/>
          </a:xfrm>
          <a:custGeom>
            <a:rect l="l" t="t" r="r" b="b"/>
            <a:pathLst>
              <a:path w="44450" h="77787">
                <a:moveTo>
                  <a:pt x="38894" y="77787"/>
                </a:moveTo>
                <a:cubicBezTo>
                  <a:pt x="17413" y="77787"/>
                  <a:pt x="0" y="60374"/>
                  <a:pt x="0" y="38894"/>
                </a:cubicBezTo>
                <a:cubicBezTo>
                  <a:pt x="0" y="17413"/>
                  <a:pt x="17413" y="0"/>
                  <a:pt x="38894" y="0"/>
                </a:cubicBezTo>
                <a:lnTo>
                  <a:pt x="444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73ED1A81-19A5-4C92-9610-7C99ABB448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8212" y="5157788"/>
            <a:ext cx="77787" cy="150019"/>
          </a:xfrm>
          <a:custGeom>
            <a:rect l="l" t="t" r="r" b="b"/>
            <a:pathLst>
              <a:path w="77787" h="150019">
                <a:moveTo>
                  <a:pt x="0" y="70009"/>
                </a:moveTo>
                <a:lnTo>
                  <a:pt x="0" y="38894"/>
                </a:lnTo>
                <a:cubicBezTo>
                  <a:pt x="0" y="17413"/>
                  <a:pt x="17413" y="0"/>
                  <a:pt x="38894" y="0"/>
                </a:cubicBezTo>
                <a:cubicBezTo>
                  <a:pt x="60374" y="0"/>
                  <a:pt x="77787" y="17413"/>
                  <a:pt x="77787" y="38894"/>
                </a:cubicBezTo>
                <a:lnTo>
                  <a:pt x="77787" y="150019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0" name="TextBox 60">
            <a:extLst>
              <a:ext uri="{FF2B5EF4-FFF2-40B4-BE49-F238E27FC236}">
                <ns2:creationId id="{832D9AD0-FFC9-411B-9989-382C355A92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4231" y="5696902"/>
            <a:ext cx="1635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AI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B37C3115-AA7B-48F9-B6B6-06019DA4CD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055203" y="6249352"/>
            <a:ext cx="20815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券商 CIO 研讨会 / 2026年10月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859D8D9A-835F-43AC-8C9B-8F79B98E6D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00000" y="6502241"/>
            <a:ext cx="620000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方兴 · 上海岭泰裕信息技术工作室</a:t>
            </a:r>
          </a:p>
        </p:txBody>
      </p:sp>
    </p:spTree>
    <p:extLst>
      <p:ext uri="{BB962C8B-B14F-4D97-AF65-F5344CB8AC3E}">
        <ns3:creationId val="564819947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40604DDA-5421-4AAF-8AE8-F59BBA7590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3812B128-04AB-4CA6-B75B-A99B393CF9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3E8F6">
                  <a:alpha val="12000"/>
                </a:srgbClr>
              </a:gs>
              <a:gs pos="100000">
                <a:srgbClr val="D3E8F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E06ED55E-55AD-45C1-B64B-76F2207DFE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333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0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73A8E782-E729-498B-A0E8-374F8171FC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524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0000"/>
              </a:srgbClr>
            </a:solidFill>
          </a:ln>
        </p:spPr>
      </p:sp>
      <p:sp>
        <p:nvSpPr>
          <p:cNvPr id="7" name="Freeform 7">
            <a:extLst>
              <a:ext uri="{FF2B5EF4-FFF2-40B4-BE49-F238E27FC236}">
                <ns2:creationId id="{D6B9150A-0C9D-4FBC-953A-68C8EE2460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953000"/>
            <a:ext cx="7048500" cy="1333500"/>
          </a:xfrm>
          <a:custGeom>
            <a:rect l="l" t="t" r="r" b="b"/>
            <a:pathLst>
              <a:path w="7048500" h="1333500">
                <a:moveTo>
                  <a:pt x="0" y="1333500"/>
                </a:moveTo>
                <a:lnTo>
                  <a:pt x="2667000" y="190500"/>
                </a:lnTo>
                <a:lnTo>
                  <a:pt x="4953000" y="762000"/>
                </a:lnTo>
                <a:lnTo>
                  <a:pt x="7048500" y="0"/>
                </a:lnTo>
              </a:path>
            </a:pathLst>
          </a:custGeom>
          <a:noFill/>
          <a:ln w="9525">
            <a:solidFill>
              <a:srgbClr val="C4D2DE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B59C0F04-50EE-4271-9A6A-B65CE0AEEEC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57425" y="5114925"/>
            <a:ext cx="57150" cy="57150"/>
          </a:xfrm>
          <a:prstGeom prst="ellipse">
            <a:avLst/>
          </a:prstGeom>
          <a:solidFill>
            <a:srgbClr val="D3E8F6">
              <a:alpha val="50000"/>
            </a:srgbClr>
          </a:solidFill>
          <a:ln>
            <a:noFill/>
          </a:ln>
        </p:spPr>
      </p:sp>
      <p:sp>
        <p:nvSpPr>
          <p:cNvPr id="9" name="Ellipse 9">
            <a:extLst>
              <a:ext uri="{FF2B5EF4-FFF2-40B4-BE49-F238E27FC236}">
                <ns2:creationId id="{5F5F66BF-6FAF-4585-B2E1-1DFB9DF5A7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43425" y="5686425"/>
            <a:ext cx="57150" cy="57150"/>
          </a:xfrm>
          <a:prstGeom prst="ellipse">
            <a:avLst/>
          </a:prstGeom>
          <a:solidFill>
            <a:srgbClr val="D3E8F6">
              <a:alpha val="40000"/>
            </a:srgbClr>
          </a:solidFill>
          <a:ln>
            <a:noFill/>
          </a:ln>
        </p:spPr>
      </p:sp>
      <p:sp>
        <p:nvSpPr>
          <p:cNvPr id="10" name="Ellipse 10">
            <a:extLst>
              <a:ext uri="{FF2B5EF4-FFF2-40B4-BE49-F238E27FC236}">
                <ns2:creationId id="{4C43AA5C-DD9C-4B4C-A2BA-497B2DFAF8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4924425"/>
            <a:ext cx="57150" cy="57150"/>
          </a:xfrm>
          <a:prstGeom prst="ellipse">
            <a:avLst/>
          </a:prstGeom>
          <a:solidFill>
            <a:srgbClr val="D3E8F6">
              <a:alpha val="55000"/>
            </a:srgbClr>
          </a:soli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73FE90F8-640A-40A8-9503-8D59F0D9B3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666750"/>
            <a:ext cx="1143000" cy="1143000"/>
          </a:xfrm>
          <a:prstGeom prst="ellipse">
            <a:avLst/>
          </a:prstGeom>
          <a:noFill/>
          <a:ln w="9525">
            <a:solidFill>
              <a:srgbClr val="C4D2DE"/>
            </a:solidFill>
            <a:custDash>
              <a:ds d="400000" sp="600000"/>
            </a:custDash>
          </a:ln>
        </p:spPr>
      </p:sp>
      <p:sp>
        <p:nvSpPr>
          <p:cNvPr id="12" name="Ellipse 12">
            <a:extLst>
              <a:ext uri="{FF2B5EF4-FFF2-40B4-BE49-F238E27FC236}">
                <ns2:creationId id="{5B58FEF1-B82C-4644-BC16-3DBBC55B47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381000"/>
            <a:ext cx="1714500" cy="1714500"/>
          </a:xfrm>
          <a:prstGeom prst="ellipse">
            <a:avLst/>
          </a:prstGeom>
          <a:noFill/>
          <a:ln w="4762">
            <a:solidFill>
              <a:srgbClr val="C4D2DE"/>
            </a:solidFill>
            <a:custDash>
              <a:ds d="400000" sp="1000000"/>
            </a:custDash>
          </a:ln>
        </p:spPr>
      </p:sp>
      <p:sp>
        <p:nvSpPr>
          <p:cNvPr id="14" name="TextBox 14">
            <a:extLst>
              <a:ext uri="{FF2B5EF4-FFF2-40B4-BE49-F238E27FC236}">
                <ns2:creationId id="{E00CDC0B-0E5A-4FD1-9575-537CD51546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0575" y="1766888"/>
            <a:ext cx="1985808" cy="259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0" b="1" dirty="0">
                <a:gradFill>
                  <a:gsLst>
                    <a:gs pos="0">
                      <a:srgbClr val="1D6FA5">
                        <a:alpha val="85000"/>
                      </a:srgbClr>
                    </a:gs>
                    <a:gs pos="100000">
                      <a:srgbClr val="1D6FA5">
                        <a:alpha val="85000"/>
                      </a:srgbClr>
                    </a:gs>
                  </a:gsLst>
                  <a:lin ang="2700000" scaled="1"/>
                </a:gra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16" name="Rectangle 16">
            <a:extLst>
              <a:ext uri="{FF2B5EF4-FFF2-40B4-BE49-F238E27FC236}">
                <ns2:creationId id="{3726035F-84E3-4EB6-A5AC-2F259EB989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29000" y="2762250"/>
            <a:ext cx="38100" cy="6096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E8E53FF8-1077-4DC2-ACC2-90F6CD1409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4745" y="2803208"/>
            <a:ext cx="2012252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数据治理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EBB949DC-6B8C-41AC-B8D9-8C1476E282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97605" y="3397568"/>
            <a:ext cx="35833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围绕数据的用途，设计产生数据的业务。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8ADF671F-8157-4EA5-804F-A616127C63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F5EE0B84-792B-4029-9860-B8A8EBB1AF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786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质量问题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4D8762EF-22F6-43F8-A461-B27A0B7447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20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3C1B8171-E036-41E5-A65C-CF55BE9F595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60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治理成本</a:t>
            </a:r>
          </a:p>
        </p:txBody>
      </p:sp>
      <p:sp>
        <p:nvSpPr>
          <p:cNvPr id="24" name="Rectangle 24">
            <a:extLst>
              <a:ext uri="{FF2B5EF4-FFF2-40B4-BE49-F238E27FC236}">
                <ns2:creationId id="{D32D0B2C-32FD-4098-B7D3-8DAF16D60F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293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11E8766B-F41C-4389-8582-3765DF404B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133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基础设施</a:t>
            </a:r>
          </a:p>
        </p:txBody>
      </p:sp>
      <p:sp>
        <p:nvSpPr>
          <p:cNvPr id="27" name="Line 27">
            <a:extLst>
              <a:ext uri="{FF2B5EF4-FFF2-40B4-BE49-F238E27FC236}">
                <ns2:creationId id="{888C8C45-34CE-4F9A-A4A0-8380165D49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6400800"/>
            <a:ext cx="11049000" cy="9525"/>
          </a:xfrm>
          <a:custGeom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8" name="TextBox 28">
            <a:extLst>
              <a:ext uri="{FF2B5EF4-FFF2-40B4-BE49-F238E27FC236}">
                <ns2:creationId id="{84BE8CA6-31BA-467C-9AC5-524C4BA4BED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022" y="6559391"/>
            <a:ext cx="13825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数据治理与 AI · 第一部分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B88CCBB3-EA8E-485A-BC06-A8F70E6E3F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5939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</p:spTree>
    <p:extLst>
      <p:ext uri="{BB962C8B-B14F-4D97-AF65-F5344CB8AC3E}">
        <ns3:creationId val="1456191328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21B33114-1913-4FFD-8AFB-0A1F020E2A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C32A9862-252F-47E3-951A-3D352DA43D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2C4B2571-7FC8-4F5C-BB1E-A8C6090557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数据治理不等于数据清洗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7C675C32-9054-430E-94C9-FACE256A5D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55377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清洗处理既有结果；治理改变持续产生结果的方式。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38E14F7B-91BD-42B2-9331-3E5B3119CD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CAE2F2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1FC4074F-011C-472C-801A-A5EDDCB859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1504950"/>
            <a:ext cx="152400" cy="161925"/>
          </a:xfrm>
          <a:custGeom>
            <a:rect l="l" t="t" r="r" b="b"/>
            <a:pathLst>
              <a:path w="152400" h="161925">
                <a:moveTo>
                  <a:pt x="0" y="0"/>
                </a:moveTo>
                <a:lnTo>
                  <a:pt x="152400" y="0"/>
                </a:lnTo>
                <a:lnTo>
                  <a:pt x="152400" y="20688"/>
                </a:lnTo>
                <a:cubicBezTo>
                  <a:pt x="152399" y="25740"/>
                  <a:pt x="150391" y="30585"/>
                  <a:pt x="146818" y="34157"/>
                </a:cubicBezTo>
                <a:lnTo>
                  <a:pt x="104775" y="76200"/>
                </a:lnTo>
                <a:lnTo>
                  <a:pt x="104775" y="142875"/>
                </a:lnTo>
                <a:lnTo>
                  <a:pt x="47625" y="161925"/>
                </a:lnTo>
                <a:lnTo>
                  <a:pt x="47625" y="80962"/>
                </a:lnTo>
                <a:lnTo>
                  <a:pt x="4953" y="34023"/>
                </a:lnTo>
                <a:cubicBezTo>
                  <a:pt x="1766" y="30517"/>
                  <a:pt x="1" y="25950"/>
                  <a:pt x="0" y="21212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9" name="TextBox 9">
            <a:extLst>
              <a:ext uri="{FF2B5EF4-FFF2-40B4-BE49-F238E27FC236}">
                <ns2:creationId id="{20D7A789-041E-41EC-8E13-8B22623348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07303" y="15020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数据清洗</a:t>
            </a:r>
          </a:p>
        </p:txBody>
      </p:sp>
      <p:sp>
        <p:nvSpPr>
          <p:cNvPr id="11" name="Rectangle 11">
            <a:extLst>
              <a:ext uri="{FF2B5EF4-FFF2-40B4-BE49-F238E27FC236}">
                <ns2:creationId id="{ECCC60A7-C9F7-4F43-958D-119340A7D4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12" name="Freeform 12">
            <a:extLst>
              <a:ext uri="{FF2B5EF4-FFF2-40B4-BE49-F238E27FC236}">
                <ns2:creationId id="{001A7B6E-35FC-4E57-9C0E-56A6621494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68921" y="1495425"/>
            <a:ext cx="186006" cy="169983"/>
          </a:xfrm>
          <a:custGeom>
            <a:rect l="l" t="t" r="r" b="b"/>
            <a:pathLst>
              <a:path w="186006" h="169983">
                <a:moveTo>
                  <a:pt x="93436" y="169983"/>
                </a:moveTo>
                <a:cubicBezTo>
                  <a:pt x="33766" y="151487"/>
                  <a:pt x="0" y="88510"/>
                  <a:pt x="17617" y="28575"/>
                </a:cubicBezTo>
                <a:cubicBezTo>
                  <a:pt x="47292" y="29933"/>
                  <a:pt x="76331" y="19684"/>
                  <a:pt x="98579" y="0"/>
                </a:cubicBezTo>
                <a:cubicBezTo>
                  <a:pt x="120828" y="19684"/>
                  <a:pt x="149867" y="29933"/>
                  <a:pt x="179542" y="28575"/>
                </a:cubicBezTo>
                <a:cubicBezTo>
                  <a:pt x="186006" y="50569"/>
                  <a:pt x="185708" y="73999"/>
                  <a:pt x="178685" y="9582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D48E1E3F-98A8-472F-8804-4F7DD00291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1628775"/>
            <a:ext cx="57150" cy="38100"/>
          </a:xfrm>
          <a:custGeom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8211A973-0C69-4E5B-ADE0-50D36441DA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22303" y="15020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数据治理</a:t>
            </a:r>
          </a:p>
        </p:txBody>
      </p:sp>
      <p:sp>
        <p:nvSpPr>
          <p:cNvPr id="17" name="Line 17">
            <a:extLst>
              <a:ext uri="{FF2B5EF4-FFF2-40B4-BE49-F238E27FC236}">
                <ns2:creationId id="{D92B00D4-BD03-4937-94CC-17DEA86424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400000" sp="400000"/>
            </a:custDash>
          </a:ln>
        </p:spPr>
      </p:sp>
      <p:sp>
        <p:nvSpPr>
          <p:cNvPr id="18" name="Ellipse 18">
            <a:extLst>
              <a:ext uri="{FF2B5EF4-FFF2-40B4-BE49-F238E27FC236}">
                <ns2:creationId id="{56A2DA31-125D-49FD-BF1F-AF49D52B28B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48350" y="3514725"/>
            <a:ext cx="495300" cy="495300"/>
          </a:xfrm>
          <a:prstGeom prst="ellipse">
            <a:avLst/>
          </a:prstGeom>
          <a:solidFill>
            <a:srgbClr val="F7F9FC"/>
          </a:solidFill>
          <a:ln w="19050">
            <a:solidFill>
              <a:srgbClr val="C4D2DE"/>
            </a:solidFill>
          </a:ln>
        </p:spPr>
      </p:sp>
      <p:sp>
        <p:nvSpPr>
          <p:cNvPr id="19" name="TextBox 19">
            <a:extLst>
              <a:ext uri="{FF2B5EF4-FFF2-40B4-BE49-F238E27FC236}">
                <ns2:creationId id="{F6886928-70A3-48D1-9748-7B077BBFF9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6826" y="369808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2687D"/>
                </a:solidFill>
                <a:latin typeface="Georgia"/>
                <a:ea typeface="SimSun"/>
                <a:cs typeface="Georgia"/>
              </a:rPr>
              <a:t>VS</a:t>
            </a:r>
          </a:p>
        </p:txBody>
      </p:sp>
      <p:sp>
        <p:nvSpPr>
          <p:cNvPr id="21" name="Rectangle 21">
            <a:extLst>
              <a:ext uri="{FF2B5EF4-FFF2-40B4-BE49-F238E27FC236}">
                <ns2:creationId id="{8658F086-49AD-4D87-AF38-38888DF7CE6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2" name="Rectangle 22">
            <a:extLst>
              <a:ext uri="{FF2B5EF4-FFF2-40B4-BE49-F238E27FC236}">
                <ns2:creationId id="{480B6D10-D590-43D6-8351-58AA65DD82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AD048B50-9F82-470F-B7B8-452EE9731B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数据已产生、已收集</a:t>
            </a:r>
          </a:p>
        </p:txBody>
      </p:sp>
      <p:sp>
        <p:nvSpPr>
          <p:cNvPr id="24" name="TextBox 24">
            <a:extLst>
              <a:ext uri="{FF2B5EF4-FFF2-40B4-BE49-F238E27FC236}">
                <ns2:creationId id="{5FB73018-F16A-463E-ADF8-A4FDC1CDF4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对存量结果做事后修正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A6AA7E5A-FB62-46E7-89B7-E33CFC6C59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7" name="Rectangle 27">
            <a:extLst>
              <a:ext uri="{FF2B5EF4-FFF2-40B4-BE49-F238E27FC236}">
                <ns2:creationId id="{D1205E6B-97F0-4473-A18C-4DC6583CE40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28" name="TextBox 28">
            <a:extLst>
              <a:ext uri="{FF2B5EF4-FFF2-40B4-BE49-F238E27FC236}">
                <ns2:creationId id="{6D07B72C-F2F4-40A4-8174-3047017413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去重、补齐、格式修正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074438A9-FE9E-4866-AFA7-54889C4D3B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工程化的既定处理动作</a:t>
            </a:r>
          </a:p>
        </p:txBody>
      </p:sp>
      <p:sp>
        <p:nvSpPr>
          <p:cNvPr id="31" name="Rectangle 31">
            <a:extLst>
              <a:ext uri="{FF2B5EF4-FFF2-40B4-BE49-F238E27FC236}">
                <ns2:creationId id="{C121A7EE-B762-4C64-A8F3-D0BC6388B6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2" name="Rectangle 32">
            <a:extLst>
              <a:ext uri="{FF2B5EF4-FFF2-40B4-BE49-F238E27FC236}">
                <ns2:creationId id="{B678F06F-D9F6-44EB-80C8-01DE3D162D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5B7FD2BE-0FF1-4E87-AA84-19B342E395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改善本次数据集</a:t>
            </a:r>
          </a:p>
        </p:txBody>
      </p:sp>
      <p:sp>
        <p:nvSpPr>
          <p:cNvPr id="34" name="TextBox 34">
            <a:extLst>
              <a:ext uri="{FF2B5EF4-FFF2-40B4-BE49-F238E27FC236}">
                <ns2:creationId id="{D1A741B8-BBF0-4ED2-AB32-FD0B64A6BD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作用范围：当前这一批数据</a:t>
            </a:r>
          </a:p>
        </p:txBody>
      </p:sp>
      <p:sp>
        <p:nvSpPr>
          <p:cNvPr id="36" name="Rectangle 36">
            <a:extLst>
              <a:ext uri="{FF2B5EF4-FFF2-40B4-BE49-F238E27FC236}">
                <ns2:creationId id="{22D10274-0EF4-47E9-8B61-0EF821D5A78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7" name="Rectangle 37">
            <a:extLst>
              <a:ext uri="{FF2B5EF4-FFF2-40B4-BE49-F238E27FC236}">
                <ns2:creationId id="{5B76A506-5B0B-486B-8521-7838796C2F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86F02523-800A-4BB1-AED2-2F6CFF580D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确定业务定义与责任</a:t>
            </a:r>
          </a:p>
        </p:txBody>
      </p:sp>
      <p:sp>
        <p:nvSpPr>
          <p:cNvPr id="39" name="TextBox 39">
            <a:extLst>
              <a:ext uri="{FF2B5EF4-FFF2-40B4-BE49-F238E27FC236}">
                <ns2:creationId id="{C941E369-9B83-4389-A4F3-A1C589CEA8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146299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从源头明确“谁说了算”</a:t>
            </a:r>
          </a:p>
        </p:txBody>
      </p:sp>
      <p:sp>
        <p:nvSpPr>
          <p:cNvPr id="41" name="Rectangle 41">
            <a:extLst>
              <a:ext uri="{FF2B5EF4-FFF2-40B4-BE49-F238E27FC236}">
                <ns2:creationId id="{E3E32009-9974-4B34-933E-E9C49E630A5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2" name="Rectangle 42">
            <a:extLst>
              <a:ext uri="{FF2B5EF4-FFF2-40B4-BE49-F238E27FC236}">
                <ns2:creationId id="{51055272-829B-4013-9B8C-8AC4FC2108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43" name="TextBox 43">
            <a:extLst>
              <a:ext uri="{FF2B5EF4-FFF2-40B4-BE49-F238E27FC236}">
                <ns2:creationId id="{B9F6B220-0431-40B3-BB04-9C9B5665D0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237867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设计采集、变更、校验流程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B9DD42F6-FF06-4586-A71B-B318659A99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改变数据产生的方式本身</a:t>
            </a:r>
          </a:p>
        </p:txBody>
      </p:sp>
      <p:sp>
        <p:nvSpPr>
          <p:cNvPr id="46" name="Rectangle 46">
            <a:extLst>
              <a:ext uri="{FF2B5EF4-FFF2-40B4-BE49-F238E27FC236}">
                <ns2:creationId id="{3B29B9A9-A15D-4FB6-A92C-027FFE63E9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7" name="Rectangle 47">
            <a:extLst>
              <a:ext uri="{FF2B5EF4-FFF2-40B4-BE49-F238E27FC236}">
                <ns2:creationId id="{F95AEB0E-0D72-4ABC-9974-04EA10FC45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48" name="TextBox 48">
            <a:extLst>
              <a:ext uri="{FF2B5EF4-FFF2-40B4-BE49-F238E27FC236}">
                <ns2:creationId id="{010519A2-F3BD-4D8B-8615-FCD1350621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减少下一批同类问题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B1A22768-A04D-4922-B4C2-E866B4EA08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作用范围：未来所有批次</a:t>
            </a:r>
          </a:p>
        </p:txBody>
      </p:sp>
      <p:sp>
        <p:nvSpPr>
          <p:cNvPr id="51" name="Rectangle 51">
            <a:extLst>
              <a:ext uri="{FF2B5EF4-FFF2-40B4-BE49-F238E27FC236}">
                <ns2:creationId id="{F46FD8F5-6166-4CA2-825A-D3363F90B0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D3E8F6">
              <a:alpha val="8000"/>
            </a:srgbClr>
          </a:solidFill>
          <a:ln w="9525">
            <a:solidFill>
              <a:srgbClr val="347EAE"/>
            </a:solidFill>
          </a:ln>
        </p:spPr>
      </p:sp>
      <p:sp>
        <p:nvSpPr>
          <p:cNvPr id="52" name="Freeform 52">
            <a:extLst>
              <a:ext uri="{FF2B5EF4-FFF2-40B4-BE49-F238E27FC236}">
                <ns2:creationId id="{FA85A53C-A094-4B11-9D08-47AC2E47D5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3919" y="5969794"/>
            <a:ext cx="214312" cy="107156"/>
          </a:xfrm>
          <a:custGeom>
            <a:rect l="l" t="t" r="r" b="b"/>
            <a:pathLst>
              <a:path w="214312" h="107156">
                <a:moveTo>
                  <a:pt x="0" y="107156"/>
                </a:moveTo>
                <a:lnTo>
                  <a:pt x="11906" y="107156"/>
                </a:lnTo>
                <a:moveTo>
                  <a:pt x="107156" y="0"/>
                </a:moveTo>
                <a:lnTo>
                  <a:pt x="107156" y="11906"/>
                </a:lnTo>
                <a:moveTo>
                  <a:pt x="202406" y="107156"/>
                </a:moveTo>
                <a:lnTo>
                  <a:pt x="214312" y="107156"/>
                </a:lnTo>
                <a:moveTo>
                  <a:pt x="30956" y="30956"/>
                </a:moveTo>
                <a:lnTo>
                  <a:pt x="39291" y="39291"/>
                </a:lnTo>
                <a:moveTo>
                  <a:pt x="183356" y="30956"/>
                </a:moveTo>
                <a:lnTo>
                  <a:pt x="175022" y="39291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3" name="Freeform 53">
            <a:extLst>
              <a:ext uri="{FF2B5EF4-FFF2-40B4-BE49-F238E27FC236}">
                <ns2:creationId id="{3C5B4C3F-FAD0-4C38-BA34-4A7DD26CF1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6496" y="6017419"/>
            <a:ext cx="129159" cy="166688"/>
          </a:xfrm>
          <a:custGeom>
            <a:rect l="l" t="t" r="r" b="b"/>
            <a:pathLst>
              <a:path w="129159" h="166688">
                <a:moveTo>
                  <a:pt x="28861" y="107156"/>
                </a:moveTo>
                <a:cubicBezTo>
                  <a:pt x="8361" y="91782"/>
                  <a:pt x="0" y="65015"/>
                  <a:pt x="8103" y="40706"/>
                </a:cubicBezTo>
                <a:cubicBezTo>
                  <a:pt x="16206" y="16397"/>
                  <a:pt x="38955" y="0"/>
                  <a:pt x="64579" y="0"/>
                </a:cubicBezTo>
                <a:cubicBezTo>
                  <a:pt x="90203" y="0"/>
                  <a:pt x="112953" y="16397"/>
                  <a:pt x="121056" y="40706"/>
                </a:cubicBezTo>
                <a:cubicBezTo>
                  <a:pt x="129159" y="65015"/>
                  <a:pt x="120797" y="91782"/>
                  <a:pt x="100298" y="107156"/>
                </a:cubicBezTo>
                <a:cubicBezTo>
                  <a:pt x="90870" y="116489"/>
                  <a:pt x="86449" y="129752"/>
                  <a:pt x="88392" y="142875"/>
                </a:cubicBezTo>
                <a:cubicBezTo>
                  <a:pt x="88392" y="156026"/>
                  <a:pt x="77731" y="166688"/>
                  <a:pt x="64579" y="166688"/>
                </a:cubicBezTo>
                <a:cubicBezTo>
                  <a:pt x="51428" y="166688"/>
                  <a:pt x="40767" y="156026"/>
                  <a:pt x="40767" y="142875"/>
                </a:cubicBezTo>
                <a:cubicBezTo>
                  <a:pt x="42710" y="129752"/>
                  <a:pt x="38288" y="116489"/>
                  <a:pt x="28861" y="107156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4" name="Freeform 54">
            <a:extLst>
              <a:ext uri="{FF2B5EF4-FFF2-40B4-BE49-F238E27FC236}">
                <ns2:creationId id="{131A841D-06E7-4096-900E-C3C2E250B5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3691" y="6136481"/>
            <a:ext cx="54769" cy="9525"/>
          </a:xfrm>
          <a:custGeom>
            <a:rect l="l" t="t" r="r" b="b"/>
            <a:pathLst>
              <a:path w="54769" h="9525">
                <a:moveTo>
                  <a:pt x="0" y="0"/>
                </a:moveTo>
                <a:lnTo>
                  <a:pt x="54769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6" name="TextBox 56">
            <a:extLst>
              <a:ext uri="{FF2B5EF4-FFF2-40B4-BE49-F238E27FC236}">
                <ns2:creationId id="{D9849399-139F-41FB-9170-6199B81EDC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0160" y="6023610"/>
            <a:ext cx="113461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两者应该配合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F1E0E239-86CC-419B-9408-C6EBE48122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63165" y="6039802"/>
            <a:ext cx="574671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历史问题需要修复；新增错误要从源头减少——类似“每天擦地”与“修漏水管”的关系。</a:t>
            </a:r>
          </a:p>
        </p:txBody>
      </p:sp>
      <p:sp>
        <p:nvSpPr>
          <p:cNvPr id="59" name="TextBox 59">
            <a:extLst>
              <a:ext uri="{FF2B5EF4-FFF2-40B4-BE49-F238E27FC236}">
                <ns2:creationId id="{24FE5820-F52B-450C-AD93-5CCF33A9D25E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</p:spTree>
    <p:extLst>
      <p:ext uri="{BB962C8B-B14F-4D97-AF65-F5344CB8AC3E}">
        <ns3:creationId val="898349957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43E0BAB4-DD13-4630-8791-05100ECC76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1E87BAD2-CD98-40D0-BE6D-40AA98AB54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CC3B56B5-F20E-445C-9745-60C41D9AAC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把质量要求放回开户与变更流程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5AE53D52-6CAB-4BEB-809C-3300CCFE8C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匿名改写示例：同一客户在多个系统被重复识别。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8010C4B9-5376-46CE-B730-056710C683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28950" y="3143250"/>
            <a:ext cx="3238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65164CED-161F-4E0B-ABF6-E92FF8FD1B2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34075" y="3143250"/>
            <a:ext cx="3238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08C9805F-7C5C-40AB-A6C7-71FBA732EF3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39200" y="3143250"/>
            <a:ext cx="3238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11" name="Ellipse 11">
            <a:extLst>
              <a:ext uri="{FF2B5EF4-FFF2-40B4-BE49-F238E27FC236}">
                <ns2:creationId id="{99E5A877-7B8C-4C76-9D76-E9C6364C9F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6375" y="2095500"/>
            <a:ext cx="571500" cy="5715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12" name="TextBox 12">
            <a:extLst>
              <a:ext uri="{FF2B5EF4-FFF2-40B4-BE49-F238E27FC236}">
                <ns2:creationId id="{D305C0E3-7FF2-4BEA-91F3-BCA4C2346A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56994" y="2311718"/>
            <a:ext cx="21026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3" name="Line 13">
            <a:extLst>
              <a:ext uri="{FF2B5EF4-FFF2-40B4-BE49-F238E27FC236}">
                <ns2:creationId id="{0831444D-F5F9-4E8C-91B0-FDD08A167C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62125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14" name="Rectangle 14">
            <a:extLst>
              <a:ext uri="{FF2B5EF4-FFF2-40B4-BE49-F238E27FC236}">
                <ns2:creationId id="{F234149D-9A48-42A5-B241-B39A8CA5E0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857500"/>
            <a:ext cx="2381250" cy="2286000"/>
          </a:xfrm>
          <a:prstGeom prst="roundRect">
            <a:avLst>
              <a:gd name="adj" fmla="val 5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C2834EB4-3E06-46A1-8AE3-97D90D7C41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39081" y="3198019"/>
            <a:ext cx="146050" cy="146050"/>
          </a:xfrm>
          <a:custGeom>
            <a:rect l="l" t="t" r="r" b="b"/>
            <a:pathLst>
              <a:path w="146050" h="146050">
                <a:moveTo>
                  <a:pt x="0" y="73025"/>
                </a:moveTo>
                <a:cubicBezTo>
                  <a:pt x="0" y="113356"/>
                  <a:pt x="32694" y="146050"/>
                  <a:pt x="73025" y="146050"/>
                </a:cubicBezTo>
                <a:cubicBezTo>
                  <a:pt x="113356" y="146050"/>
                  <a:pt x="146050" y="113356"/>
                  <a:pt x="146050" y="73025"/>
                </a:cubicBezTo>
                <a:cubicBezTo>
                  <a:pt x="146050" y="32694"/>
                  <a:pt x="113356" y="0"/>
                  <a:pt x="73025" y="0"/>
                </a:cubicBezTo>
                <a:cubicBezTo>
                  <a:pt x="32694" y="0"/>
                  <a:pt x="0" y="32694"/>
                  <a:pt x="0" y="730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D2C172FA-7A92-47A8-B240-7C2865D8A8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2569" y="3417094"/>
            <a:ext cx="219075" cy="109538"/>
          </a:xfrm>
          <a:custGeom>
            <a:rect l="l" t="t" r="r" b="b"/>
            <a:pathLst>
              <a:path w="219075" h="109538">
                <a:moveTo>
                  <a:pt x="0" y="109538"/>
                </a:moveTo>
                <a:lnTo>
                  <a:pt x="0" y="73025"/>
                </a:lnTo>
                <a:cubicBezTo>
                  <a:pt x="0" y="32694"/>
                  <a:pt x="32694" y="0"/>
                  <a:pt x="73025" y="0"/>
                </a:cubicBezTo>
                <a:lnTo>
                  <a:pt x="146050" y="0"/>
                </a:lnTo>
                <a:cubicBezTo>
                  <a:pt x="186381" y="0"/>
                  <a:pt x="219075" y="32694"/>
                  <a:pt x="219075" y="73025"/>
                </a:cubicBezTo>
                <a:lnTo>
                  <a:pt x="219075" y="1095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8684FC8E-B45A-4F0F-8845-3B191ED01A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39900" y="3200392"/>
            <a:ext cx="54912" cy="141486"/>
          </a:xfrm>
          <a:custGeom>
            <a:rect l="l" t="t" r="r" b="b"/>
            <a:pathLst>
              <a:path w="54912" h="141486">
                <a:moveTo>
                  <a:pt x="0" y="0"/>
                </a:moveTo>
                <a:cubicBezTo>
                  <a:pt x="32312" y="8273"/>
                  <a:pt x="54912" y="37389"/>
                  <a:pt x="54912" y="70743"/>
                </a:cubicBezTo>
                <a:cubicBezTo>
                  <a:pt x="54912" y="104097"/>
                  <a:pt x="32312" y="133213"/>
                  <a:pt x="0" y="141486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A3234D24-1683-43F9-B0CA-E83E9FE08D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6413" y="3419832"/>
            <a:ext cx="54769" cy="106799"/>
          </a:xfrm>
          <a:custGeom>
            <a:rect l="l" t="t" r="r" b="b"/>
            <a:pathLst>
              <a:path w="54769" h="106799">
                <a:moveTo>
                  <a:pt x="54769" y="106799"/>
                </a:moveTo>
                <a:lnTo>
                  <a:pt x="54769" y="70287"/>
                </a:lnTo>
                <a:cubicBezTo>
                  <a:pt x="54578" y="37144"/>
                  <a:pt x="32091" y="8285"/>
                  <a:pt x="0" y="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0" name="TextBox 20">
            <a:extLst>
              <a:ext uri="{FF2B5EF4-FFF2-40B4-BE49-F238E27FC236}">
                <ns2:creationId id="{79C8116D-2F20-41E1-81DF-1477957ED9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06973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识别客户</a:t>
            </a:r>
          </a:p>
        </p:txBody>
      </p:sp>
      <p:sp>
        <p:nvSpPr>
          <p:cNvPr id="21" name="Line 21">
            <a:extLst>
              <a:ext uri="{FF2B5EF4-FFF2-40B4-BE49-F238E27FC236}">
                <ns2:creationId id="{B2F782DC-8D84-4168-AE8E-184964EE89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4210050"/>
            <a:ext cx="1619250" cy="9525"/>
          </a:xfrm>
          <a:custGeom>
            <a:rect l="l" t="t" r="r" b="b"/>
            <a:pathLst>
              <a:path w="1619250" h="9525">
                <a:moveTo>
                  <a:pt x="0" y="0"/>
                </a:moveTo>
                <a:lnTo>
                  <a:pt x="16192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2" name="TextBox 22">
            <a:extLst>
              <a:ext uri="{FF2B5EF4-FFF2-40B4-BE49-F238E27FC236}">
                <ns2:creationId id="{CC5FEE5C-B4B6-412C-A4E8-B9A15029FF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64945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23" name="TextBox 23">
            <a:extLst>
              <a:ext uri="{FF2B5EF4-FFF2-40B4-BE49-F238E27FC236}">
                <ns2:creationId id="{37B1822A-5E00-4853-A483-4EACD55206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30273" y="4660106"/>
            <a:ext cx="106370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统一身份主键</a:t>
            </a:r>
          </a:p>
        </p:txBody>
      </p:sp>
      <p:sp>
        <p:nvSpPr>
          <p:cNvPr id="25" name="Ellipse 25">
            <a:extLst>
              <a:ext uri="{FF2B5EF4-FFF2-40B4-BE49-F238E27FC236}">
                <ns2:creationId id="{D6DE82EF-F95F-422E-AF49-5D6E7FB7D4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81500" y="2095500"/>
            <a:ext cx="571500" cy="5715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26" name="TextBox 26">
            <a:extLst>
              <a:ext uri="{FF2B5EF4-FFF2-40B4-BE49-F238E27FC236}">
                <ns2:creationId id="{38880FC8-039B-4F7A-9B4D-7F57E2ADD9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36241" y="23117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7" name="Line 27">
            <a:extLst>
              <a:ext uri="{FF2B5EF4-FFF2-40B4-BE49-F238E27FC236}">
                <ns2:creationId id="{B6085949-8FA5-47A4-986F-4E31C96F5B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28" name="Rectangle 28">
            <a:extLst>
              <a:ext uri="{FF2B5EF4-FFF2-40B4-BE49-F238E27FC236}">
                <ns2:creationId id="{F47B4AFA-17BA-4E90-AEFB-3FC220C5B4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76625" y="2857500"/>
            <a:ext cx="2381250" cy="2286000"/>
          </a:xfrm>
          <a:prstGeom prst="roundRect">
            <a:avLst>
              <a:gd name="adj" fmla="val 5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9" name="Freeform 29">
            <a:extLst>
              <a:ext uri="{FF2B5EF4-FFF2-40B4-BE49-F238E27FC236}">
                <ns2:creationId id="{F02602FF-8CBC-4850-BAA7-3394C38A3BB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17231" y="3307556"/>
            <a:ext cx="109538" cy="109538"/>
          </a:xfrm>
          <a:custGeom>
            <a:rect l="l" t="t" r="r" b="b"/>
            <a:pathLst>
              <a:path w="109538" h="109538">
                <a:moveTo>
                  <a:pt x="0" y="109538"/>
                </a:moveTo>
                <a:lnTo>
                  <a:pt x="109538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650A1896-8AA5-43FC-ACA6-6E4E7E2B28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3744" y="3207355"/>
            <a:ext cx="173199" cy="173226"/>
          </a:xfrm>
          <a:custGeom>
            <a:rect l="l" t="t" r="r" b="b"/>
            <a:pathLst>
              <a:path w="173199" h="173226">
                <a:moveTo>
                  <a:pt x="0" y="45433"/>
                </a:moveTo>
                <a:lnTo>
                  <a:pt x="8453" y="35647"/>
                </a:lnTo>
                <a:cubicBezTo>
                  <a:pt x="44105" y="0"/>
                  <a:pt x="101905" y="4"/>
                  <a:pt x="137552" y="35656"/>
                </a:cubicBezTo>
                <a:cubicBezTo>
                  <a:pt x="173199" y="71309"/>
                  <a:pt x="173195" y="129108"/>
                  <a:pt x="137543" y="164755"/>
                </a:cubicBezTo>
                <a:lnTo>
                  <a:pt x="127794" y="173226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5F2B53ED-5BA5-452C-B280-C2AB79ED69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25947" y="3344069"/>
            <a:ext cx="164309" cy="173188"/>
          </a:xfrm>
          <a:custGeom>
            <a:rect l="l" t="t" r="r" b="b"/>
            <a:pathLst>
              <a:path w="164309" h="173188">
                <a:moveTo>
                  <a:pt x="164309" y="127794"/>
                </a:moveTo>
                <a:lnTo>
                  <a:pt x="157061" y="137543"/>
                </a:lnTo>
                <a:cubicBezTo>
                  <a:pt x="121014" y="173188"/>
                  <a:pt x="62996" y="173188"/>
                  <a:pt x="26949" y="137543"/>
                </a:cubicBezTo>
                <a:cubicBezTo>
                  <a:pt x="9704" y="120491"/>
                  <a:pt x="0" y="97249"/>
                  <a:pt x="0" y="72998"/>
                </a:cubicBezTo>
                <a:cubicBezTo>
                  <a:pt x="0" y="48747"/>
                  <a:pt x="9704" y="25504"/>
                  <a:pt x="26949" y="8453"/>
                </a:cubicBezTo>
                <a:lnTo>
                  <a:pt x="3651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3" name="TextBox 33">
            <a:extLst>
              <a:ext uri="{FF2B5EF4-FFF2-40B4-BE49-F238E27FC236}">
                <ns2:creationId id="{2BF972BE-7297-4153-98F8-96AEE30F78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12098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确认关系</a:t>
            </a:r>
          </a:p>
        </p:txBody>
      </p:sp>
      <p:sp>
        <p:nvSpPr>
          <p:cNvPr id="34" name="Line 34">
            <a:extLst>
              <a:ext uri="{FF2B5EF4-FFF2-40B4-BE49-F238E27FC236}">
                <ns2:creationId id="{8A1CB6A0-6E8E-4395-A00E-F4327C99A0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57625" y="4210050"/>
            <a:ext cx="1619250" cy="9525"/>
          </a:xfrm>
          <a:custGeom>
            <a:rect l="l" t="t" r="r" b="b"/>
            <a:pathLst>
              <a:path w="1619250" h="9525">
                <a:moveTo>
                  <a:pt x="0" y="0"/>
                </a:moveTo>
                <a:lnTo>
                  <a:pt x="16192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35" name="TextBox 35">
            <a:extLst>
              <a:ext uri="{FF2B5EF4-FFF2-40B4-BE49-F238E27FC236}">
                <ns2:creationId id="{0B138074-89D1-43F6-B842-0F50706EE0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70070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578FBDCC-451D-43A1-99CC-28AEB89B22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49137" y="4660106"/>
            <a:ext cx="123622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客户与账户分开</a:t>
            </a:r>
          </a:p>
        </p:txBody>
      </p:sp>
      <p:sp>
        <p:nvSpPr>
          <p:cNvPr id="38" name="Ellipse 38">
            <a:extLst>
              <a:ext uri="{FF2B5EF4-FFF2-40B4-BE49-F238E27FC236}">
                <ns2:creationId id="{203B904C-513D-4081-A826-6981153ADA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6625" y="2095500"/>
            <a:ext cx="571500" cy="5715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39" name="TextBox 39">
            <a:extLst>
              <a:ext uri="{FF2B5EF4-FFF2-40B4-BE49-F238E27FC236}">
                <ns2:creationId id="{5D2B7EDB-5ABE-4999-B576-082FC80F31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41366" y="23117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0" name="Line 40">
            <a:extLst>
              <a:ext uri="{FF2B5EF4-FFF2-40B4-BE49-F238E27FC236}">
                <ns2:creationId id="{65FBD2B8-FECF-421C-9992-C7CD733A57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41" name="Rectangle 41">
            <a:extLst>
              <a:ext uri="{FF2B5EF4-FFF2-40B4-BE49-F238E27FC236}">
                <ns2:creationId id="{2C0D7E6D-2E63-4495-B08D-8CC4071688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81750" y="2857500"/>
            <a:ext cx="2381250" cy="2286000"/>
          </a:xfrm>
          <a:prstGeom prst="roundRect">
            <a:avLst>
              <a:gd name="adj" fmla="val 5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56DB3A14-68E3-4731-B94F-CBC74A3251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40612" y="3234531"/>
            <a:ext cx="182563" cy="255588"/>
          </a:xfrm>
          <a:custGeom>
            <a:rect l="l" t="t" r="r" b="b"/>
            <a:pathLst>
              <a:path w="182563" h="255588">
                <a:moveTo>
                  <a:pt x="0" y="36513"/>
                </a:moveTo>
                <a:cubicBezTo>
                  <a:pt x="0" y="16347"/>
                  <a:pt x="16347" y="0"/>
                  <a:pt x="36513" y="0"/>
                </a:cubicBezTo>
                <a:lnTo>
                  <a:pt x="146050" y="0"/>
                </a:lnTo>
                <a:cubicBezTo>
                  <a:pt x="166215" y="0"/>
                  <a:pt x="182563" y="16347"/>
                  <a:pt x="182563" y="36513"/>
                </a:cubicBezTo>
                <a:lnTo>
                  <a:pt x="182563" y="219075"/>
                </a:lnTo>
                <a:cubicBezTo>
                  <a:pt x="182563" y="239240"/>
                  <a:pt x="166215" y="255588"/>
                  <a:pt x="146050" y="255588"/>
                </a:cubicBezTo>
                <a:lnTo>
                  <a:pt x="36513" y="255588"/>
                </a:lnTo>
                <a:cubicBezTo>
                  <a:pt x="16347" y="255588"/>
                  <a:pt x="0" y="239240"/>
                  <a:pt x="0" y="219075"/>
                </a:cubicBezTo>
                <a:lnTo>
                  <a:pt x="0" y="36513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531B58F1-A677-4C4F-A839-6677E6EF51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85844" y="3271044"/>
            <a:ext cx="9525" cy="182562"/>
          </a:xfrm>
          <a:custGeom>
            <a:rect l="l" t="t" r="r" b="b"/>
            <a:pathLst>
              <a:path w="9525" h="182562">
                <a:moveTo>
                  <a:pt x="0" y="0"/>
                </a:moveTo>
                <a:lnTo>
                  <a:pt x="0" y="182562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3A47D1A2-24F8-4369-8066-0114BEC118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1075" y="3289300"/>
            <a:ext cx="9525" cy="146050"/>
          </a:xfrm>
          <a:custGeom>
            <a:rect l="l" t="t" r="r" b="b"/>
            <a:pathLst>
              <a:path w="9525" h="146050">
                <a:moveTo>
                  <a:pt x="0" y="0"/>
                </a:moveTo>
                <a:lnTo>
                  <a:pt x="0" y="1460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6" name="TextBox 46">
            <a:extLst>
              <a:ext uri="{FF2B5EF4-FFF2-40B4-BE49-F238E27FC236}">
                <ns2:creationId id="{0CA9A298-FA5B-4838-ABAD-2C0BA2F625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7223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记录变更</a:t>
            </a:r>
          </a:p>
        </p:txBody>
      </p:sp>
      <p:sp>
        <p:nvSpPr>
          <p:cNvPr id="47" name="Line 47">
            <a:extLst>
              <a:ext uri="{FF2B5EF4-FFF2-40B4-BE49-F238E27FC236}">
                <ns2:creationId id="{FED2CA92-545C-4962-B70B-6057F40810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62750" y="4210050"/>
            <a:ext cx="1619250" cy="9525"/>
          </a:xfrm>
          <a:custGeom>
            <a:rect l="l" t="t" r="r" b="b"/>
            <a:pathLst>
              <a:path w="1619250" h="9525">
                <a:moveTo>
                  <a:pt x="0" y="0"/>
                </a:moveTo>
                <a:lnTo>
                  <a:pt x="16192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48" name="TextBox 48">
            <a:extLst>
              <a:ext uri="{FF2B5EF4-FFF2-40B4-BE49-F238E27FC236}">
                <ns2:creationId id="{7A1FBC38-A315-4AA3-A8CB-847351AB58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75195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2C8FD5DE-F8F4-4BB7-8020-9C088D73D6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40523" y="4660106"/>
            <a:ext cx="106370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保留生效日期</a:t>
            </a:r>
          </a:p>
        </p:txBody>
      </p:sp>
      <p:sp>
        <p:nvSpPr>
          <p:cNvPr id="51" name="Ellipse 51">
            <a:extLst>
              <a:ext uri="{FF2B5EF4-FFF2-40B4-BE49-F238E27FC236}">
                <ns2:creationId id="{A10439A4-FB4D-4E61-834A-0B15F14C9B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2095500"/>
            <a:ext cx="571500" cy="5715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52" name="TextBox 52">
            <a:extLst>
              <a:ext uri="{FF2B5EF4-FFF2-40B4-BE49-F238E27FC236}">
                <ns2:creationId id="{2A331C05-5AE7-402D-80B5-C29443BA41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6491" y="23117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3" name="Line 53">
            <a:extLst>
              <a:ext uri="{FF2B5EF4-FFF2-40B4-BE49-F238E27FC236}">
                <ns2:creationId id="{5D94E040-B592-434B-A1B8-7FEFD25770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0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54" name="Rectangle 54">
            <a:extLst>
              <a:ext uri="{FF2B5EF4-FFF2-40B4-BE49-F238E27FC236}">
                <ns2:creationId id="{634FF174-7920-4F63-98FF-2B20B100C8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86875" y="2857500"/>
            <a:ext cx="2333625" cy="2286000"/>
          </a:xfrm>
          <a:prstGeom prst="roundRect">
            <a:avLst>
              <a:gd name="adj" fmla="val 5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1E1147C7-5B3B-44DE-8DAE-E98B4ED65B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02081" y="3435350"/>
            <a:ext cx="73025" cy="73025"/>
          </a:xfrm>
          <a:custGeom>
            <a:rect l="l" t="t" r="r" b="b"/>
            <a:pathLst>
              <a:path w="73025" h="73025">
                <a:moveTo>
                  <a:pt x="0" y="36512"/>
                </a:moveTo>
                <a:cubicBezTo>
                  <a:pt x="0" y="56678"/>
                  <a:pt x="16347" y="73025"/>
                  <a:pt x="36513" y="73025"/>
                </a:cubicBezTo>
                <a:cubicBezTo>
                  <a:pt x="56678" y="73025"/>
                  <a:pt x="73025" y="56678"/>
                  <a:pt x="73025" y="36512"/>
                </a:cubicBezTo>
                <a:cubicBezTo>
                  <a:pt x="73025" y="16347"/>
                  <a:pt x="56678" y="0"/>
                  <a:pt x="36513" y="0"/>
                </a:cubicBezTo>
                <a:cubicBezTo>
                  <a:pt x="16347" y="0"/>
                  <a:pt x="0" y="16347"/>
                  <a:pt x="0" y="365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A8E33201-304D-4B53-96A9-D0D96E01BF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02081" y="3216275"/>
            <a:ext cx="73025" cy="73025"/>
          </a:xfrm>
          <a:custGeom>
            <a:rect l="l" t="t" r="r" b="b"/>
            <a:pathLst>
              <a:path w="73025" h="73025">
                <a:moveTo>
                  <a:pt x="0" y="36512"/>
                </a:moveTo>
                <a:cubicBezTo>
                  <a:pt x="0" y="56678"/>
                  <a:pt x="16347" y="73025"/>
                  <a:pt x="36513" y="73025"/>
                </a:cubicBezTo>
                <a:cubicBezTo>
                  <a:pt x="56678" y="73025"/>
                  <a:pt x="73025" y="56678"/>
                  <a:pt x="73025" y="36512"/>
                </a:cubicBezTo>
                <a:cubicBezTo>
                  <a:pt x="73025" y="16347"/>
                  <a:pt x="56678" y="0"/>
                  <a:pt x="36513" y="0"/>
                </a:cubicBezTo>
                <a:cubicBezTo>
                  <a:pt x="16347" y="0"/>
                  <a:pt x="0" y="16347"/>
                  <a:pt x="0" y="365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6C996382-DEEF-4C88-B577-631FBCA27F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84644" y="3216275"/>
            <a:ext cx="73025" cy="73025"/>
          </a:xfrm>
          <a:custGeom>
            <a:rect l="l" t="t" r="r" b="b"/>
            <a:pathLst>
              <a:path w="73025" h="73025">
                <a:moveTo>
                  <a:pt x="0" y="36512"/>
                </a:moveTo>
                <a:cubicBezTo>
                  <a:pt x="0" y="56678"/>
                  <a:pt x="16347" y="73025"/>
                  <a:pt x="36512" y="73025"/>
                </a:cubicBezTo>
                <a:cubicBezTo>
                  <a:pt x="56678" y="73025"/>
                  <a:pt x="73025" y="56678"/>
                  <a:pt x="73025" y="36512"/>
                </a:cubicBezTo>
                <a:cubicBezTo>
                  <a:pt x="73025" y="16347"/>
                  <a:pt x="56678" y="0"/>
                  <a:pt x="36512" y="0"/>
                </a:cubicBezTo>
                <a:cubicBezTo>
                  <a:pt x="16347" y="0"/>
                  <a:pt x="0" y="16347"/>
                  <a:pt x="0" y="365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666CC832-DFCE-4AFB-95B9-717FF968FC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8594" y="3289300"/>
            <a:ext cx="9525" cy="146050"/>
          </a:xfrm>
          <a:custGeom>
            <a:rect l="l" t="t" r="r" b="b"/>
            <a:pathLst>
              <a:path w="9525" h="146050">
                <a:moveTo>
                  <a:pt x="0" y="0"/>
                </a:moveTo>
                <a:lnTo>
                  <a:pt x="0" y="1460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83C4F3B2-FD7A-4048-990F-E1065FA3E3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75106" y="3344069"/>
            <a:ext cx="146050" cy="127794"/>
          </a:xfrm>
          <a:custGeom>
            <a:rect l="l" t="t" r="r" b="b"/>
            <a:pathLst>
              <a:path w="146050" h="127794">
                <a:moveTo>
                  <a:pt x="0" y="127794"/>
                </a:moveTo>
                <a:lnTo>
                  <a:pt x="109538" y="127794"/>
                </a:lnTo>
                <a:cubicBezTo>
                  <a:pt x="129703" y="127794"/>
                  <a:pt x="146050" y="111447"/>
                  <a:pt x="146050" y="91281"/>
                </a:cubicBezTo>
                <a:lnTo>
                  <a:pt x="1460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0" name="Freeform 60">
            <a:extLst>
              <a:ext uri="{FF2B5EF4-FFF2-40B4-BE49-F238E27FC236}">
                <ns2:creationId id="{ABC17630-346F-4C65-8034-F3FB504FB83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66388" y="3344069"/>
            <a:ext cx="109538" cy="54769"/>
          </a:xfrm>
          <a:custGeom>
            <a:rect l="l" t="t" r="r" b="b"/>
            <a:pathLst>
              <a:path w="109538" h="54769">
                <a:moveTo>
                  <a:pt x="0" y="54769"/>
                </a:moveTo>
                <a:lnTo>
                  <a:pt x="54769" y="0"/>
                </a:lnTo>
                <a:lnTo>
                  <a:pt x="109538" y="54769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2" name="TextBox 62">
            <a:extLst>
              <a:ext uri="{FF2B5EF4-FFF2-40B4-BE49-F238E27FC236}">
                <ns2:creationId id="{9D56C238-C2C4-4391-BDD9-63C4316FA1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93773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通知下游</a:t>
            </a:r>
          </a:p>
        </p:txBody>
      </p:sp>
      <p:sp>
        <p:nvSpPr>
          <p:cNvPr id="63" name="Line 63">
            <a:extLst>
              <a:ext uri="{FF2B5EF4-FFF2-40B4-BE49-F238E27FC236}">
                <ns2:creationId id="{AE68F63A-A1D4-40D5-9C87-E3E226B2C5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67875" y="4210050"/>
            <a:ext cx="1571625" cy="9525"/>
          </a:xfrm>
          <a:custGeom>
            <a:rect l="l" t="t" r="r" b="b"/>
            <a:pathLst>
              <a:path w="1571625" h="9525">
                <a:moveTo>
                  <a:pt x="0" y="0"/>
                </a:moveTo>
                <a:lnTo>
                  <a:pt x="1571625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64" name="TextBox 64">
            <a:extLst>
              <a:ext uri="{FF2B5EF4-FFF2-40B4-BE49-F238E27FC236}">
                <ns2:creationId id="{B6A2C248-8A0C-45D7-8776-D75BF4D0D5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51745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FBAE751F-FF4C-4ED2-92F8-0D7D2A3EA1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30812" y="4660106"/>
            <a:ext cx="123622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版本与影响范围</a:t>
            </a:r>
          </a:p>
        </p:txBody>
      </p:sp>
      <p:sp>
        <p:nvSpPr>
          <p:cNvPr id="67" name="Rectangle 67">
            <a:extLst>
              <a:ext uri="{FF2B5EF4-FFF2-40B4-BE49-F238E27FC236}">
                <ns2:creationId id="{8F5C215D-2106-4A50-9D76-0106B8F1C8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619750"/>
            <a:ext cx="11049000" cy="647700"/>
          </a:xfrm>
          <a:prstGeom prst="roundRect">
            <a:avLst>
              <a:gd name="adj" fmla="val 17647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68" name="Freeform 68">
            <a:extLst>
              <a:ext uri="{FF2B5EF4-FFF2-40B4-BE49-F238E27FC236}">
                <ns2:creationId id="{7BB994C1-8329-4074-AFBE-1EE3E0F037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7731" y="5860256"/>
            <a:ext cx="166688" cy="190500"/>
          </a:xfrm>
          <a:custGeom>
            <a:rect l="l" t="t" r="r" b="b"/>
            <a:pathLst>
              <a:path w="166688" h="190500">
                <a:moveTo>
                  <a:pt x="47625" y="0"/>
                </a:moveTo>
                <a:lnTo>
                  <a:pt x="23812" y="0"/>
                </a:lnTo>
                <a:cubicBezTo>
                  <a:pt x="10661" y="0"/>
                  <a:pt x="0" y="10661"/>
                  <a:pt x="0" y="23812"/>
                </a:cubicBezTo>
                <a:lnTo>
                  <a:pt x="0" y="166688"/>
                </a:lnTo>
                <a:cubicBezTo>
                  <a:pt x="0" y="179839"/>
                  <a:pt x="10661" y="190500"/>
                  <a:pt x="23812" y="190500"/>
                </a:cubicBezTo>
                <a:lnTo>
                  <a:pt x="142875" y="190500"/>
                </a:lnTo>
                <a:cubicBezTo>
                  <a:pt x="156026" y="190500"/>
                  <a:pt x="166688" y="179839"/>
                  <a:pt x="166688" y="166688"/>
                </a:cubicBezTo>
                <a:lnTo>
                  <a:pt x="166688" y="23812"/>
                </a:lnTo>
                <a:cubicBezTo>
                  <a:pt x="166688" y="10661"/>
                  <a:pt x="156026" y="0"/>
                  <a:pt x="142875" y="0"/>
                </a:cubicBezTo>
                <a:lnTo>
                  <a:pt x="11906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1422CEF4-98A8-4B8F-8882-B0AE615F38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5356" y="5836444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cubicBezTo>
                  <a:pt x="0" y="10661"/>
                  <a:pt x="10661" y="0"/>
                  <a:pt x="23812" y="0"/>
                </a:cubicBezTo>
                <a:lnTo>
                  <a:pt x="47625" y="0"/>
                </a:lnTo>
                <a:cubicBezTo>
                  <a:pt x="60776" y="0"/>
                  <a:pt x="71438" y="10661"/>
                  <a:pt x="71438" y="23812"/>
                </a:cubicBezTo>
                <a:cubicBezTo>
                  <a:pt x="71438" y="36964"/>
                  <a:pt x="60776" y="47625"/>
                  <a:pt x="47625" y="47625"/>
                </a:cubicBezTo>
                <a:lnTo>
                  <a:pt x="23812" y="47625"/>
                </a:lnTo>
                <a:cubicBezTo>
                  <a:pt x="10661" y="47625"/>
                  <a:pt x="0" y="36964"/>
                  <a:pt x="0" y="238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18144536-09A5-4DF2-A226-BFE272AEB3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5356" y="594360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2" name="TextBox 72">
            <a:extLst>
              <a:ext uri="{FF2B5EF4-FFF2-40B4-BE49-F238E27FC236}">
                <ns2:creationId id="{B8AF1734-E4F8-4742-A50C-AD86ADEA7BF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792152"/>
            <a:ext cx="147585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验收时同时看三件事</a:t>
            </a:r>
          </a:p>
        </p:txBody>
      </p:sp>
      <p:sp>
        <p:nvSpPr>
          <p:cNvPr id="73" name="TextBox 73">
            <a:extLst>
              <a:ext uri="{FF2B5EF4-FFF2-40B4-BE49-F238E27FC236}">
                <ns2:creationId id="{94EACAD8-F1DF-427F-9F27-FE7F568985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6020752"/>
            <a:ext cx="344643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重复减少了多少 · 开户是否更慢 · 误合并是否增加</a:t>
            </a:r>
          </a:p>
        </p:txBody>
      </p:sp>
      <p:sp>
        <p:nvSpPr>
          <p:cNvPr id="74" name="TextBox 74">
            <a:extLst>
              <a:ext uri="{FF2B5EF4-FFF2-40B4-BE49-F238E27FC236}">
                <ns2:creationId id="{BCB7173C-435A-48FF-B594-D7AECE907B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34939" y="591454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下游由此可以重现任意时点的客户状态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CC29B69C-501E-4E66-863F-A5F8DA388D1A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</p:spTree>
    <p:extLst>
      <p:ext uri="{BB962C8B-B14F-4D97-AF65-F5344CB8AC3E}">
        <ns3:creationId val="2021238069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DDE247AA-E00F-4023-A334-8EA097CE1A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20E8E88C-5642-42A1-BA06-73FE030C2E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4A1F166-1C3D-4BD5-BE9B-FDD43EBF29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数据治理：质量收益与流程代价的平衡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B7D311D0-DD79-4D04-8748-95E19CC7A5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70713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在必要底线之上，比较质量改善收益与流程改变代价。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9548C85D-C6D7-4547-B1FE-0C98AC3E02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DCEFE4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C1C93502-EC28-4866-A2AE-373410E42F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6775" y="1533525"/>
            <a:ext cx="171450" cy="95250"/>
          </a:xfrm>
          <a:custGeom>
            <a:rect l="l" t="t" r="r" b="b"/>
            <a:pathLst>
              <a:path w="171450" h="95250">
                <a:moveTo>
                  <a:pt x="0" y="95250"/>
                </a:moveTo>
                <a:lnTo>
                  <a:pt x="57150" y="38100"/>
                </a:lnTo>
                <a:lnTo>
                  <a:pt x="95250" y="76200"/>
                </a:lnTo>
                <a:lnTo>
                  <a:pt x="171450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93DAAFD8-D729-4DE8-AAF3-3C69A09C70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" y="1533525"/>
            <a:ext cx="66675" cy="66675"/>
          </a:xfrm>
          <a:custGeom>
            <a:rect l="l" t="t" r="r" b="b"/>
            <a:pathLst>
              <a:path w="66675" h="66675">
                <a:moveTo>
                  <a:pt x="0" y="0"/>
                </a:moveTo>
                <a:lnTo>
                  <a:pt x="66675" y="0"/>
                </a:lnTo>
                <a:lnTo>
                  <a:pt x="66675" y="66675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11" name="TextBox 11">
            <a:extLst>
              <a:ext uri="{FF2B5EF4-FFF2-40B4-BE49-F238E27FC236}">
                <ns2:creationId id="{21DBB734-B1B4-4909-9066-2EC26B3DF4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14329" y="1502092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8784F"/>
                </a:solidFill>
                <a:latin typeface="Segoe UI"/>
                <a:ea typeface="Microsoft YaHei"/>
                <a:cs typeface="Segoe UI"/>
              </a:rPr>
              <a:t>收益</a:t>
            </a:r>
          </a:p>
        </p:txBody>
      </p:sp>
      <p:sp>
        <p:nvSpPr>
          <p:cNvPr id="13" name="Rectangle 13">
            <a:extLst>
              <a:ext uri="{FF2B5EF4-FFF2-40B4-BE49-F238E27FC236}">
                <ns2:creationId id="{F22EC596-B02F-494F-8A59-C83EE36B78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F4DEDC">
              <a:alpha val="12000"/>
            </a:srgbClr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186719FB-1403-470F-84C3-11356A035E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495425"/>
            <a:ext cx="171450" cy="171450"/>
          </a:xfrm>
          <a:custGeom>
            <a:rect l="l" t="t" r="r" b="b"/>
            <a:pathLst>
              <a:path w="171450" h="171450">
                <a:moveTo>
                  <a:pt x="0" y="85725"/>
                </a:moveTo>
                <a:cubicBezTo>
                  <a:pt x="0" y="133070"/>
                  <a:pt x="38380" y="171450"/>
                  <a:pt x="85725" y="171450"/>
                </a:cubicBezTo>
                <a:cubicBezTo>
                  <a:pt x="133070" y="171450"/>
                  <a:pt x="171450" y="133070"/>
                  <a:pt x="171450" y="85725"/>
                </a:cubicBezTo>
                <a:cubicBezTo>
                  <a:pt x="171450" y="38380"/>
                  <a:pt x="133070" y="0"/>
                  <a:pt x="85725" y="0"/>
                </a:cubicBezTo>
                <a:cubicBezTo>
                  <a:pt x="38380" y="0"/>
                  <a:pt x="0" y="38380"/>
                  <a:pt x="0" y="85725"/>
                </a:cubicBez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DDF8D904-C721-41A8-B529-C59FF6C6682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1542813"/>
            <a:ext cx="57150" cy="76674"/>
          </a:xfrm>
          <a:custGeom>
            <a:rect l="l" t="t" r="r" b="b"/>
            <a:pathLst>
              <a:path w="57150" h="76674">
                <a:moveTo>
                  <a:pt x="55245" y="9762"/>
                </a:moveTo>
                <a:cubicBezTo>
                  <a:pt x="51729" y="3663"/>
                  <a:pt x="45136" y="0"/>
                  <a:pt x="38100" y="237"/>
                </a:cubicBezTo>
                <a:lnTo>
                  <a:pt x="19050" y="237"/>
                </a:lnTo>
                <a:cubicBezTo>
                  <a:pt x="8529" y="237"/>
                  <a:pt x="0" y="8766"/>
                  <a:pt x="0" y="19287"/>
                </a:cubicBezTo>
                <a:cubicBezTo>
                  <a:pt x="0" y="29808"/>
                  <a:pt x="8529" y="38337"/>
                  <a:pt x="19050" y="38337"/>
                </a:cubicBezTo>
                <a:lnTo>
                  <a:pt x="38100" y="38337"/>
                </a:lnTo>
                <a:cubicBezTo>
                  <a:pt x="48621" y="38337"/>
                  <a:pt x="57150" y="46866"/>
                  <a:pt x="57150" y="57387"/>
                </a:cubicBezTo>
                <a:cubicBezTo>
                  <a:pt x="57150" y="67908"/>
                  <a:pt x="48621" y="76437"/>
                  <a:pt x="38100" y="76437"/>
                </a:cubicBezTo>
                <a:lnTo>
                  <a:pt x="19050" y="76437"/>
                </a:lnTo>
                <a:cubicBezTo>
                  <a:pt x="12014" y="76674"/>
                  <a:pt x="5421" y="73011"/>
                  <a:pt x="1905" y="66912"/>
                </a:cubicBez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435F4B46-1149-457B-B716-5CBDDAE7E7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533525"/>
            <a:ext cx="9525" cy="95250"/>
          </a:xfrm>
          <a:custGeom>
            <a:rect l="l" t="t" r="r" b="b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18" name="TextBox 18">
            <a:extLst>
              <a:ext uri="{FF2B5EF4-FFF2-40B4-BE49-F238E27FC236}">
                <ns2:creationId id="{8A2AFD90-AFB6-436C-9484-00FB1A1752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29329" y="1502092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B63D36"/>
                </a:solidFill>
                <a:latin typeface="Segoe UI"/>
                <a:ea typeface="Microsoft YaHei"/>
                <a:cs typeface="Segoe UI"/>
              </a:rPr>
              <a:t>代价</a:t>
            </a:r>
          </a:p>
        </p:txBody>
      </p:sp>
      <p:sp>
        <p:nvSpPr>
          <p:cNvPr id="20" name="Line 20">
            <a:extLst>
              <a:ext uri="{FF2B5EF4-FFF2-40B4-BE49-F238E27FC236}">
                <ns2:creationId id="{F219E184-7257-4B01-B64A-869D765A4B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400000" sp="400000"/>
            </a:custDash>
          </a:ln>
        </p:spPr>
      </p:sp>
      <p:sp>
        <p:nvSpPr>
          <p:cNvPr id="21" name="Freeform 21">
            <a:extLst>
              <a:ext uri="{FF2B5EF4-FFF2-40B4-BE49-F238E27FC236}">
                <ns2:creationId id="{AFAF6F26-040D-4A16-806C-265BC721D1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32500" y="3863975"/>
            <a:ext cx="127000" cy="9525"/>
          </a:xfrm>
          <a:custGeom>
            <a:rect l="l" t="t" r="r" b="b"/>
            <a:pathLst>
              <a:path w="127000" h="9525">
                <a:moveTo>
                  <a:pt x="0" y="0"/>
                </a:moveTo>
                <a:lnTo>
                  <a:pt x="127000" y="0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1540B000-BF4C-4188-845D-5F4D351894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9800" y="3673475"/>
            <a:ext cx="152400" cy="12700"/>
          </a:xfrm>
          <a:custGeom>
            <a:rect l="l" t="t" r="r" b="b"/>
            <a:pathLst>
              <a:path w="152400" h="12700">
                <a:moveTo>
                  <a:pt x="0" y="12700"/>
                </a:moveTo>
                <a:lnTo>
                  <a:pt x="76200" y="0"/>
                </a:lnTo>
                <a:lnTo>
                  <a:pt x="152400" y="12700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A0749CBB-A4C3-4DF7-AC89-1B876D1AFE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3648075"/>
            <a:ext cx="9525" cy="215900"/>
          </a:xfrm>
          <a:custGeom>
            <a:rect l="l" t="t" r="r" b="b"/>
            <a:pathLst>
              <a:path w="9525" h="215900">
                <a:moveTo>
                  <a:pt x="0" y="0"/>
                </a:moveTo>
                <a:lnTo>
                  <a:pt x="0" y="215900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A379F1DB-EE0F-4BF0-BB84-0926210661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3686175"/>
            <a:ext cx="76200" cy="114300"/>
          </a:xfrm>
          <a:custGeom>
            <a:rect l="l" t="t" r="r" b="b"/>
            <a:pathLst>
              <a:path w="76200" h="1143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cubicBezTo>
                  <a:pt x="0" y="97242"/>
                  <a:pt x="17058" y="114300"/>
                  <a:pt x="38100" y="114300"/>
                </a:cubicBezTo>
                <a:cubicBezTo>
                  <a:pt x="59142" y="114300"/>
                  <a:pt x="76200" y="97242"/>
                  <a:pt x="76200" y="76200"/>
                </a:cubicBez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21B23E77-AE62-496D-BA6F-F934BF3F5B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34100" y="3686175"/>
            <a:ext cx="76200" cy="114300"/>
          </a:xfrm>
          <a:custGeom>
            <a:rect l="l" t="t" r="r" b="b"/>
            <a:pathLst>
              <a:path w="76200" h="1143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cubicBezTo>
                  <a:pt x="0" y="97242"/>
                  <a:pt x="17058" y="114300"/>
                  <a:pt x="38100" y="114300"/>
                </a:cubicBezTo>
                <a:cubicBezTo>
                  <a:pt x="59142" y="114300"/>
                  <a:pt x="76200" y="97242"/>
                  <a:pt x="76200" y="76200"/>
                </a:cubicBez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27" name="Ellipse 27">
            <a:extLst>
              <a:ext uri="{FF2B5EF4-FFF2-40B4-BE49-F238E27FC236}">
                <ns2:creationId id="{9A21ADB8-21A2-4102-885C-82697C8B66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0250" y="3476625"/>
            <a:ext cx="571500" cy="571500"/>
          </a:xfrm>
          <a:prstGeom prst="ellipse">
            <a:avLst/>
          </a:prstGeom>
          <a:noFill/>
          <a:ln w="14288">
            <a:solidFill>
              <a:srgbClr val="C4D2DE"/>
            </a:solidFill>
          </a:ln>
        </p:spPr>
      </p:sp>
      <p:sp>
        <p:nvSpPr>
          <p:cNvPr id="29" name="Rectangle 29">
            <a:extLst>
              <a:ext uri="{FF2B5EF4-FFF2-40B4-BE49-F238E27FC236}">
                <ns2:creationId id="{44B215E5-3B75-42F2-B16E-C5749EEE9F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0" name="Rectangle 30">
            <a:extLst>
              <a:ext uri="{FF2B5EF4-FFF2-40B4-BE49-F238E27FC236}">
                <ns2:creationId id="{9C525B64-74AE-49BF-98EC-2F7383463E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CEFE4"/>
          </a:solidFill>
          <a:ln>
            <a:noFill/>
          </a:ln>
        </p:spPr>
      </p:sp>
      <p:sp>
        <p:nvSpPr>
          <p:cNvPr id="31" name="TextBox 31">
            <a:extLst>
              <a:ext uri="{FF2B5EF4-FFF2-40B4-BE49-F238E27FC236}">
                <ns2:creationId id="{805C8502-D172-4562-B7BB-8BB420B0E8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减少返工与差错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6B7DCF37-AF61-48F2-89B5-CDD90EA3780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降低核对工时与重复修复</a:t>
            </a:r>
          </a:p>
        </p:txBody>
      </p:sp>
      <p:sp>
        <p:nvSpPr>
          <p:cNvPr id="34" name="Rectangle 34">
            <a:extLst>
              <a:ext uri="{FF2B5EF4-FFF2-40B4-BE49-F238E27FC236}">
                <ns2:creationId id="{C1B38F36-125B-45B0-806A-20D9C3BB2E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5" name="Rectangle 35">
            <a:extLst>
              <a:ext uri="{FF2B5EF4-FFF2-40B4-BE49-F238E27FC236}">
                <ns2:creationId id="{83DE192F-65C4-4A1E-AB67-EA35891A56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CEFE4"/>
          </a:solidFill>
          <a:ln>
            <a:noFill/>
          </a:ln>
        </p:spPr>
      </p:sp>
      <p:sp>
        <p:nvSpPr>
          <p:cNvPr id="36" name="TextBox 36">
            <a:extLst>
              <a:ext uri="{FF2B5EF4-FFF2-40B4-BE49-F238E27FC236}">
                <ns2:creationId id="{E4CE832D-2A6F-4C7F-AD95-BC934E3BB6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更快、更可靠的决策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3338EF36-38BC-4941-A263-4CDA082C16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减少决策延误与口径争议</a:t>
            </a:r>
          </a:p>
        </p:txBody>
      </p:sp>
      <p:sp>
        <p:nvSpPr>
          <p:cNvPr id="39" name="Rectangle 39">
            <a:extLst>
              <a:ext uri="{FF2B5EF4-FFF2-40B4-BE49-F238E27FC236}">
                <ns2:creationId id="{7C824F8C-A599-43A1-BC4B-96CD4347C2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0" name="Rectangle 40">
            <a:extLst>
              <a:ext uri="{FF2B5EF4-FFF2-40B4-BE49-F238E27FC236}">
                <ns2:creationId id="{5E5780C6-3EC8-4829-8770-A4382F2A5D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CEFE4"/>
          </a:solidFill>
          <a:ln>
            <a:noFill/>
          </a:ln>
        </p:spPr>
      </p:sp>
      <p:sp>
        <p:nvSpPr>
          <p:cNvPr id="41" name="TextBox 41">
            <a:extLst>
              <a:ext uri="{FF2B5EF4-FFF2-40B4-BE49-F238E27FC236}">
                <ns2:creationId id="{DF5CC76B-75F1-4C9A-83EE-A347688B0A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可复用的数据能力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D3C8794C-A2E7-4E87-829F-184EAB6B7D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一次治理，多个场景受益</a:t>
            </a:r>
          </a:p>
        </p:txBody>
      </p:sp>
      <p:sp>
        <p:nvSpPr>
          <p:cNvPr id="44" name="Rectangle 44">
            <a:extLst>
              <a:ext uri="{FF2B5EF4-FFF2-40B4-BE49-F238E27FC236}">
                <ns2:creationId id="{3B478C6C-07F2-4E6F-8437-4710BEBE21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5" name="Rectangle 45">
            <a:extLst>
              <a:ext uri="{FF2B5EF4-FFF2-40B4-BE49-F238E27FC236}">
                <ns2:creationId id="{CFF84B9E-4922-44B6-96AA-A182D87611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F4DEDC"/>
          </a:solidFill>
          <a:ln>
            <a:noFill/>
          </a:ln>
        </p:spPr>
      </p:sp>
      <p:sp>
        <p:nvSpPr>
          <p:cNvPr id="46" name="TextBox 46">
            <a:extLst>
              <a:ext uri="{FF2B5EF4-FFF2-40B4-BE49-F238E27FC236}">
                <ns2:creationId id="{C8643531-5497-467F-BB73-7A557A7D61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业务多花的时间</a:t>
            </a:r>
          </a:p>
        </p:txBody>
      </p:sp>
      <p:sp>
        <p:nvSpPr>
          <p:cNvPr id="47" name="TextBox 47">
            <a:extLst>
              <a:ext uri="{FF2B5EF4-FFF2-40B4-BE49-F238E27FC236}">
                <ns2:creationId id="{E4121ADF-D5AA-4F3D-9E70-227E353C57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如必填字段带来的录入成本</a:t>
            </a:r>
          </a:p>
        </p:txBody>
      </p:sp>
      <p:sp>
        <p:nvSpPr>
          <p:cNvPr id="49" name="Rectangle 49">
            <a:extLst>
              <a:ext uri="{FF2B5EF4-FFF2-40B4-BE49-F238E27FC236}">
                <ns2:creationId id="{FD5620D2-416B-40B0-B3AE-58643A7794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0" name="Rectangle 50">
            <a:extLst>
              <a:ext uri="{FF2B5EF4-FFF2-40B4-BE49-F238E27FC236}">
                <ns2:creationId id="{BD87D9CE-788E-4C8C-9836-94D570FE57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F4DEDC"/>
          </a:solidFill>
          <a:ln>
            <a:noFill/>
          </a:ln>
        </p:spPr>
      </p:sp>
      <p:sp>
        <p:nvSpPr>
          <p:cNvPr id="51" name="TextBox 51">
            <a:extLst>
              <a:ext uri="{FF2B5EF4-FFF2-40B4-BE49-F238E27FC236}">
                <ns2:creationId id="{77E70D74-AF68-4229-BD83-9FEB3EBDFB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流程改造与系统维护</a:t>
            </a:r>
          </a:p>
        </p:txBody>
      </p:sp>
      <p:sp>
        <p:nvSpPr>
          <p:cNvPr id="52" name="TextBox 52">
            <a:extLst>
              <a:ext uri="{FF2B5EF4-FFF2-40B4-BE49-F238E27FC236}">
                <ns2:creationId id="{014BFDE7-3F89-4626-B9CD-8921D056AC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改造投入与长期运行成本</a:t>
            </a:r>
          </a:p>
        </p:txBody>
      </p:sp>
      <p:sp>
        <p:nvSpPr>
          <p:cNvPr id="54" name="Rectangle 54">
            <a:extLst>
              <a:ext uri="{FF2B5EF4-FFF2-40B4-BE49-F238E27FC236}">
                <ns2:creationId id="{1E887A74-7EC4-488B-ABB1-B936935313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5" name="Rectangle 55">
            <a:extLst>
              <a:ext uri="{FF2B5EF4-FFF2-40B4-BE49-F238E27FC236}">
                <ns2:creationId id="{C99A11EA-61C2-4C63-A5BE-6B94E301EF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F4DEDC"/>
          </a:solidFill>
          <a:ln>
            <a:noFill/>
          </a:ln>
        </p:spPr>
      </p:sp>
      <p:sp>
        <p:nvSpPr>
          <p:cNvPr id="56" name="TextBox 56">
            <a:extLst>
              <a:ext uri="{FF2B5EF4-FFF2-40B4-BE49-F238E27FC236}">
                <ns2:creationId id="{997CFE53-46B5-4BBD-8DDB-0FB0B86F22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218315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等待、误拦截与机会成本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38DC457A-5B6E-4066-8E82-21A5A1C655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流程变慢带来的隐性代价</a:t>
            </a:r>
          </a:p>
        </p:txBody>
      </p:sp>
      <p:sp>
        <p:nvSpPr>
          <p:cNvPr id="59" name="Rectangle 59">
            <a:extLst>
              <a:ext uri="{FF2B5EF4-FFF2-40B4-BE49-F238E27FC236}">
                <ns2:creationId id="{6BC09150-8371-4D2B-B291-FC81AAA0F1E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DCEFE4">
              <a:alpha val="6000"/>
            </a:srgbClr>
          </a:solidFill>
          <a:ln w="9525">
            <a:solidFill>
              <a:srgbClr val="18784F"/>
            </a:solidFill>
          </a:ln>
        </p:spPr>
      </p:sp>
      <p:sp>
        <p:nvSpPr>
          <p:cNvPr id="60" name="Freeform 60">
            <a:extLst>
              <a:ext uri="{FF2B5EF4-FFF2-40B4-BE49-F238E27FC236}">
                <ns2:creationId id="{BF470E80-6FD2-4BAB-BD4D-BCB7226602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041231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61" name="Freeform 61">
            <a:extLst>
              <a:ext uri="{FF2B5EF4-FFF2-40B4-BE49-F238E27FC236}">
                <ns2:creationId id="{21B1DF5F-AE98-408D-A8BA-2958C6B0C2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999" y="5965838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62" name="Freeform 62">
            <a:extLst>
              <a:ext uri="{FF2B5EF4-FFF2-40B4-BE49-F238E27FC236}">
                <ns2:creationId id="{59A80E7A-91FF-45B7-82E2-AAF4C061A5F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124575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64" name="TextBox 64">
            <a:extLst>
              <a:ext uri="{FF2B5EF4-FFF2-40B4-BE49-F238E27FC236}">
                <ns2:creationId id="{83E5616B-B18B-43D0-8823-974885707AC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0160" y="60236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8784F"/>
                </a:solidFill>
                <a:latin typeface="Segoe UI"/>
                <a:ea typeface="Microsoft YaHei"/>
                <a:cs typeface="Segoe UI"/>
              </a:rPr>
              <a:t>必要底线先满足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0EFEFCA9-F7E3-443D-AB0E-7B138A51AA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48915" y="6039802"/>
            <a:ext cx="49339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法律、风险与经营底线不能被盈亏计算豁免；再决定治理多深、投多少。</a:t>
            </a:r>
          </a:p>
        </p:txBody>
      </p:sp>
      <p:sp>
        <p:nvSpPr>
          <p:cNvPr id="67" name="TextBox 67">
            <a:extLst>
              <a:ext uri="{FF2B5EF4-FFF2-40B4-BE49-F238E27FC236}">
                <ns2:creationId id="{DBEBE01A-B2E4-4371-8B59-924B398FB14A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</p:spTree>
    <p:extLst>
      <p:ext uri="{BB962C8B-B14F-4D97-AF65-F5344CB8AC3E}">
        <ns3:creationId val="1229783304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22" name="">
            <a:extLst>
              <a:ext uri="{FF2B5EF4-FFF2-40B4-BE49-F238E27FC236}">
                <ns2:creationId id="{BAE5E576-813E-4319-911D-A89AE371EA44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当我们说“数据质量差”，可能在说六件事</a:t>
            </a:r>
          </a:p>
        </p:txBody>
      </p:sp>
      <p:sp>
        <p:nvSpPr>
          <p:cNvPr id="2" name="">
            <a:extLst>
              <a:ext uri="{FF2B5EF4-FFF2-40B4-BE49-F238E27FC236}">
                <ns2:creationId id="{5379E0C6-CF5A-4770-8BAF-68158356B7A3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同一个投诉入口，不意味着同一种根因。</a:t>
            </a:r>
          </a:p>
        </p:txBody>
      </p:sp>
      <p:sp>
        <p:nvSpPr>
          <p:cNvPr id="3" name="">
            <a:extLst>
              <a:ext uri="{FF2B5EF4-FFF2-40B4-BE49-F238E27FC236}">
                <ns2:creationId id="{258165D6-3C57-4367-9F3A-0FEEF8529E37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06</a:t>
            </a:r>
          </a:p>
        </p:txBody>
      </p:sp>
      <p:sp>
        <p:nvSpPr>
          <p:cNvPr id="4" name="">
            <a:extLst>
              <a:ext uri="{FF2B5EF4-FFF2-40B4-BE49-F238E27FC236}">
                <ns2:creationId id="{483567A5-86C7-4B51-95B4-1151E10FCE05}"/>
              </a:ext>
            </a:extLst>
          </p:cNvPr>
          <p:cNvSpPr>
            <a:spLocks noGrp="1"/>
          </p:cNvSpPr>
          <p:nvPr/>
        </p:nvSpPr>
        <p:spPr>
          <a:xfrm>
            <a:off x="762000" y="181927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01</a:t>
            </a:r>
          </a:p>
        </p:txBody>
      </p:sp>
      <p:sp>
        <p:nvSpPr>
          <p:cNvPr id="5" name="">
            <a:extLst>
              <a:ext uri="{FF2B5EF4-FFF2-40B4-BE49-F238E27FC236}">
                <ns2:creationId id="{09116D52-217D-458C-8E79-9F3482F35295}"/>
              </a:ext>
            </a:extLst>
          </p:cNvPr>
          <p:cNvSpPr>
            <a:spLocks noGrp="1"/>
          </p:cNvSpPr>
          <p:nvPr/>
        </p:nvSpPr>
        <p:spPr>
          <a:xfrm>
            <a:off x="1476375" y="181927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需求未满足</a:t>
            </a:r>
          </a:p>
        </p:txBody>
      </p:sp>
      <p:sp>
        <p:nvSpPr>
          <p:cNvPr id="6" name="">
            <a:extLst>
              <a:ext uri="{FF2B5EF4-FFF2-40B4-BE49-F238E27FC236}">
                <ns2:creationId id="{E7F7FC40-9925-4A75-9C32-2097EF031893}"/>
              </a:ext>
            </a:extLst>
          </p:cNvPr>
          <p:cNvSpPr>
            <a:spLocks noGrp="1"/>
          </p:cNvSpPr>
          <p:nvPr/>
        </p:nvSpPr>
        <p:spPr>
          <a:xfrm>
            <a:off x="1476375" y="227647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需要的数据根本没有</a:t>
            </a:r>
          </a:p>
        </p:txBody>
      </p:sp>
      <p:sp>
        <p:nvSpPr>
          <p:cNvPr id="7" name="">
            <a:extLst>
              <a:ext uri="{FF2B5EF4-FFF2-40B4-BE49-F238E27FC236}">
                <ns2:creationId id="{6D5F844C-AB33-40C0-80F4-D1AE1E705130}"/>
              </a:ext>
            </a:extLst>
          </p:cNvPr>
          <p:cNvSpPr>
            <a:spLocks noGrp="1"/>
          </p:cNvSpPr>
          <p:nvPr/>
        </p:nvSpPr>
        <p:spPr>
          <a:xfrm>
            <a:off x="6286500" y="181927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02</a:t>
            </a:r>
          </a:p>
        </p:txBody>
      </p:sp>
      <p:sp>
        <p:nvSpPr>
          <p:cNvPr id="8" name="">
            <a:extLst>
              <a:ext uri="{FF2B5EF4-FFF2-40B4-BE49-F238E27FC236}">
                <ns2:creationId id="{1BC0BBD4-A805-48C9-9726-808F6E81F74D}"/>
              </a:ext>
            </a:extLst>
          </p:cNvPr>
          <p:cNvSpPr>
            <a:spLocks noGrp="1"/>
          </p:cNvSpPr>
          <p:nvPr/>
        </p:nvSpPr>
        <p:spPr>
          <a:xfrm>
            <a:off x="7000875" y="181927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口径选择不当</a:t>
            </a:r>
          </a:p>
        </p:txBody>
      </p:sp>
      <p:sp>
        <p:nvSpPr>
          <p:cNvPr id="9" name="">
            <a:extLst>
              <a:ext uri="{FF2B5EF4-FFF2-40B4-BE49-F238E27FC236}">
                <ns2:creationId id="{9765AE1C-3E53-48FD-AC22-E4B889EE6E3A}"/>
              </a:ext>
            </a:extLst>
          </p:cNvPr>
          <p:cNvSpPr>
            <a:spLocks noGrp="1"/>
          </p:cNvSpPr>
          <p:nvPr/>
        </p:nvSpPr>
        <p:spPr>
          <a:xfrm>
            <a:off x="7000875" y="227647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算的是另一个问题</a:t>
            </a:r>
          </a:p>
        </p:txBody>
      </p:sp>
      <p:sp>
        <p:nvSpPr>
          <p:cNvPr id="10" name="">
            <a:extLst>
              <a:ext uri="{FF2B5EF4-FFF2-40B4-BE49-F238E27FC236}">
                <ns2:creationId id="{1E9D92D0-99F3-49CC-81DE-2504BF695565}"/>
              </a:ext>
            </a:extLst>
          </p:cNvPr>
          <p:cNvSpPr>
            <a:spLocks noGrp="1"/>
          </p:cNvSpPr>
          <p:nvPr/>
        </p:nvSpPr>
        <p:spPr>
          <a:xfrm>
            <a:off x="762000" y="3181350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03</a:t>
            </a:r>
          </a:p>
        </p:txBody>
      </p:sp>
      <p:sp>
        <p:nvSpPr>
          <p:cNvPr id="11" name="">
            <a:extLst>
              <a:ext uri="{FF2B5EF4-FFF2-40B4-BE49-F238E27FC236}">
                <ns2:creationId id="{5D4D82EE-CC51-46FE-8498-C49870AD6F2B}"/>
              </a:ext>
            </a:extLst>
          </p:cNvPr>
          <p:cNvSpPr>
            <a:spLocks noGrp="1"/>
          </p:cNvSpPr>
          <p:nvPr/>
        </p:nvSpPr>
        <p:spPr>
          <a:xfrm>
            <a:off x="1476375" y="3181350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系统不稳定</a:t>
            </a:r>
          </a:p>
        </p:txBody>
      </p:sp>
      <p:sp>
        <p:nvSpPr>
          <p:cNvPr id="12" name="">
            <a:extLst>
              <a:ext uri="{FF2B5EF4-FFF2-40B4-BE49-F238E27FC236}">
                <ns2:creationId id="{F27E23B1-BA30-441E-8471-2FDC2B29B0FF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数据读不到或链路中断</a:t>
            </a:r>
          </a:p>
        </p:txBody>
      </p:sp>
      <p:sp>
        <p:nvSpPr>
          <p:cNvPr id="13" name="">
            <a:extLst>
              <a:ext uri="{FF2B5EF4-FFF2-40B4-BE49-F238E27FC236}">
                <ns2:creationId id="{E32E3F44-BCF9-4DF8-8508-C87A53731B4F}"/>
              </a:ext>
            </a:extLst>
          </p:cNvPr>
          <p:cNvSpPr>
            <a:spLocks noGrp="1"/>
          </p:cNvSpPr>
          <p:nvPr/>
        </p:nvSpPr>
        <p:spPr>
          <a:xfrm>
            <a:off x="6286500" y="3181350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04</a:t>
            </a:r>
          </a:p>
        </p:txBody>
      </p:sp>
      <p:sp>
        <p:nvSpPr>
          <p:cNvPr id="14" name="">
            <a:extLst>
              <a:ext uri="{FF2B5EF4-FFF2-40B4-BE49-F238E27FC236}">
                <ns2:creationId id="{36FC275C-8DD1-4CA8-8B43-D24D976B02CC}"/>
              </a:ext>
            </a:extLst>
          </p:cNvPr>
          <p:cNvSpPr>
            <a:spLocks noGrp="1"/>
          </p:cNvSpPr>
          <p:nvPr/>
        </p:nvSpPr>
        <p:spPr>
          <a:xfrm>
            <a:off x="7000875" y="3181350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获取时点不对</a:t>
            </a:r>
          </a:p>
        </p:txBody>
      </p:sp>
      <p:sp>
        <p:nvSpPr>
          <p:cNvPr id="15" name="">
            <a:extLst>
              <a:ext uri="{FF2B5EF4-FFF2-40B4-BE49-F238E27FC236}">
                <ns2:creationId id="{EB19EA05-E0BC-4B80-BBA8-60F0B131304E}"/>
              </a:ext>
            </a:extLst>
          </p:cNvPr>
          <p:cNvSpPr>
            <a:spLocks noGrp="1"/>
          </p:cNvSpPr>
          <p:nvPr/>
        </p:nvSpPr>
        <p:spPr>
          <a:xfrm>
            <a:off x="7000875" y="3638550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批次、生效日不一致</a:t>
            </a:r>
          </a:p>
        </p:txBody>
      </p:sp>
      <p:sp>
        <p:nvSpPr>
          <p:cNvPr id="16" name="">
            <a:extLst>
              <a:ext uri="{FF2B5EF4-FFF2-40B4-BE49-F238E27FC236}">
                <ns2:creationId id="{0F309D63-BCBF-4F4F-8158-E4829BF3468C}"/>
              </a:ext>
            </a:extLst>
          </p:cNvPr>
          <p:cNvSpPr>
            <a:spLocks noGrp="1"/>
          </p:cNvSpPr>
          <p:nvPr/>
        </p:nvSpPr>
        <p:spPr>
          <a:xfrm>
            <a:off x="762000" y="454342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05</a:t>
            </a:r>
          </a:p>
        </p:txBody>
      </p:sp>
      <p:sp>
        <p:nvSpPr>
          <p:cNvPr id="17" name="">
            <a:extLst>
              <a:ext uri="{FF2B5EF4-FFF2-40B4-BE49-F238E27FC236}">
                <ns2:creationId id="{52B1C499-FC90-4881-A6D0-215F3EA68FE3}"/>
              </a:ext>
            </a:extLst>
          </p:cNvPr>
          <p:cNvSpPr>
            <a:spLocks noGrp="1"/>
          </p:cNvSpPr>
          <p:nvPr/>
        </p:nvSpPr>
        <p:spPr>
          <a:xfrm>
            <a:off x="1476375" y="454342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业务管理不规范</a:t>
            </a:r>
          </a:p>
        </p:txBody>
      </p:sp>
      <p:sp>
        <p:nvSpPr>
          <p:cNvPr id="18" name="">
            <a:extLst>
              <a:ext uri="{FF2B5EF4-FFF2-40B4-BE49-F238E27FC236}">
                <ns2:creationId id="{CDF1D7D1-5556-4463-B778-6F7F6DB6208D}"/>
              </a:ext>
            </a:extLst>
          </p:cNvPr>
          <p:cNvSpPr>
            <a:spLocks noGrp="1"/>
          </p:cNvSpPr>
          <p:nvPr/>
        </p:nvSpPr>
        <p:spPr>
          <a:xfrm>
            <a:off x="1476375" y="500062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漏记、错记、追溯改动</a:t>
            </a:r>
          </a:p>
        </p:txBody>
      </p:sp>
      <p:sp>
        <p:nvSpPr>
          <p:cNvPr id="19" name="">
            <a:extLst>
              <a:ext uri="{FF2B5EF4-FFF2-40B4-BE49-F238E27FC236}">
                <ns2:creationId id="{8E6FC333-0F3A-4283-9555-F0C05C3EFBC8}"/>
              </a:ext>
            </a:extLst>
          </p:cNvPr>
          <p:cNvSpPr>
            <a:spLocks noGrp="1"/>
          </p:cNvSpPr>
          <p:nvPr/>
        </p:nvSpPr>
        <p:spPr>
          <a:xfrm>
            <a:off x="6286500" y="454342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06</a:t>
            </a:r>
          </a:p>
        </p:txBody>
      </p:sp>
      <p:sp>
        <p:nvSpPr>
          <p:cNvPr id="20" name="">
            <a:extLst>
              <a:ext uri="{FF2B5EF4-FFF2-40B4-BE49-F238E27FC236}">
                <ns2:creationId id="{B6C1B970-7C20-406F-976E-3AE6766211D9}"/>
              </a:ext>
            </a:extLst>
          </p:cNvPr>
          <p:cNvSpPr>
            <a:spLocks noGrp="1"/>
          </p:cNvSpPr>
          <p:nvPr/>
        </p:nvSpPr>
        <p:spPr>
          <a:xfrm>
            <a:off x="7000875" y="454342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B63D36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B63D36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B63D36"/>
                </a:solidFill>
                <a:latin typeface="Segoe UI"/>
                <a:ea typeface="Microsoft YaHei"/>
                <a:cs typeface="Segoe UI"/>
              </a:rPr>
              <a:t>数据本身有误</a:t>
            </a:r>
          </a:p>
        </p:txBody>
      </p:sp>
      <p:sp>
        <p:nvSpPr>
          <p:cNvPr id="21" name="">
            <a:extLst>
              <a:ext uri="{FF2B5EF4-FFF2-40B4-BE49-F238E27FC236}">
                <ns2:creationId id="{5D8334AA-FAF3-4EAF-B841-3A90E3386993}"/>
              </a:ext>
            </a:extLst>
          </p:cNvPr>
          <p:cNvSpPr>
            <a:spLocks noGrp="1"/>
          </p:cNvSpPr>
          <p:nvPr/>
        </p:nvSpPr>
        <p:spPr>
          <a:xfrm>
            <a:off x="7000875" y="500062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基础事实或计算逻辑错误</a:t>
            </a:r>
          </a:p>
        </p:txBody>
      </p:sp>
    </p:spTree>
    <p:extLst>
      <p:ext uri="{BB962C8B-B14F-4D97-AF65-F5344CB8AC3E}">
        <ns3:creationId val="198135925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16" name="">
            <a:extLst>
              <a:ext uri="{FF2B5EF4-FFF2-40B4-BE49-F238E27FC236}">
                <ns2:creationId id="{C0D32A9F-A48A-4F01-B7DF-C2F4B4F24F12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数据质量指标必须带着使用场景</a:t>
            </a:r>
          </a:p>
        </p:txBody>
      </p:sp>
      <p:sp>
        <p:nvSpPr>
          <p:cNvPr id="2" name="">
            <a:extLst>
              <a:ext uri="{FF2B5EF4-FFF2-40B4-BE49-F238E27FC236}">
                <ns2:creationId id="{701A0F68-5570-42B2-A158-F6B0C26FDBC3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同一份数据，对不同用途可以有不同质量要求。</a:t>
            </a:r>
          </a:p>
        </p:txBody>
      </p:sp>
      <p:sp>
        <p:nvSpPr>
          <p:cNvPr id="3" name="">
            <a:extLst>
              <a:ext uri="{FF2B5EF4-FFF2-40B4-BE49-F238E27FC236}">
                <ns2:creationId id="{046734A4-2B6B-4FD7-ACF6-84DE2E2F2FAD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07</a:t>
            </a:r>
          </a:p>
        </p:txBody>
      </p:sp>
      <p:sp>
        <p:nvSpPr>
          <p:cNvPr id="4" name="">
            <a:extLst>
              <a:ext uri="{FF2B5EF4-FFF2-40B4-BE49-F238E27FC236}">
                <ns2:creationId id="{7B975FDD-BED7-4225-AFC8-5130E21837D9}"/>
              </a:ext>
            </a:extLst>
          </p:cNvPr>
          <p:cNvSpPr>
            <a:spLocks noGrp="1"/>
          </p:cNvSpPr>
          <p:nvPr/>
        </p:nvSpPr>
        <p:spPr>
          <a:xfrm>
            <a:off x="800100" y="17526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准确性</a:t>
            </a:r>
          </a:p>
        </p:txBody>
      </p:sp>
      <p:sp>
        <p:nvSpPr>
          <p:cNvPr id="5" name="">
            <a:extLst>
              <a:ext uri="{FF2B5EF4-FFF2-40B4-BE49-F238E27FC236}">
                <ns2:creationId id="{09A15BB0-F733-42DC-8967-ACB5E1B82BA9}"/>
              </a:ext>
            </a:extLst>
          </p:cNvPr>
          <p:cNvSpPr>
            <a:spLocks noGrp="1"/>
          </p:cNvSpPr>
          <p:nvPr/>
        </p:nvSpPr>
        <p:spPr>
          <a:xfrm>
            <a:off x="2590800" y="17716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与可核验事实相符</a:t>
            </a:r>
          </a:p>
        </p:txBody>
      </p:sp>
      <p:sp>
        <p:nvSpPr>
          <p:cNvPr id="6" name="">
            <a:extLst>
              <a:ext uri="{FF2B5EF4-FFF2-40B4-BE49-F238E27FC236}">
                <ns2:creationId id="{7E4F2B66-FBB4-4BC7-A49E-CBEF0464BC37}"/>
              </a:ext>
            </a:extLst>
          </p:cNvPr>
          <p:cNvSpPr>
            <a:spLocks noGrp="1"/>
          </p:cNvSpPr>
          <p:nvPr/>
        </p:nvSpPr>
        <p:spPr>
          <a:xfrm>
            <a:off x="800100" y="24384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完整性</a:t>
            </a:r>
          </a:p>
        </p:txBody>
      </p:sp>
      <p:sp>
        <p:nvSpPr>
          <p:cNvPr id="7" name="">
            <a:extLst>
              <a:ext uri="{FF2B5EF4-FFF2-40B4-BE49-F238E27FC236}">
                <ns2:creationId id="{D16D353B-4217-4893-9C1B-FE60C8382C6A}"/>
              </a:ext>
            </a:extLst>
          </p:cNvPr>
          <p:cNvSpPr>
            <a:spLocks noGrp="1"/>
          </p:cNvSpPr>
          <p:nvPr/>
        </p:nvSpPr>
        <p:spPr>
          <a:xfrm>
            <a:off x="2590800" y="24574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应有对象和属性齐全</a:t>
            </a:r>
          </a:p>
        </p:txBody>
      </p:sp>
      <p:sp>
        <p:nvSpPr>
          <p:cNvPr id="8" name="">
            <a:extLst>
              <a:ext uri="{FF2B5EF4-FFF2-40B4-BE49-F238E27FC236}">
                <ns2:creationId id="{F3A6EC72-AD41-4A3E-8608-EF5DEEA1709A}"/>
              </a:ext>
            </a:extLst>
          </p:cNvPr>
          <p:cNvSpPr>
            <a:spLocks noGrp="1"/>
          </p:cNvSpPr>
          <p:nvPr/>
        </p:nvSpPr>
        <p:spPr>
          <a:xfrm>
            <a:off x="800100" y="31242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及时性</a:t>
            </a:r>
          </a:p>
        </p:txBody>
      </p:sp>
      <p:sp>
        <p:nvSpPr>
          <p:cNvPr id="9" name="">
            <a:extLst>
              <a:ext uri="{FF2B5EF4-FFF2-40B4-BE49-F238E27FC236}">
                <ns2:creationId id="{B738A3B7-291A-43A0-96A9-FC736CF4A684}"/>
              </a:ext>
            </a:extLst>
          </p:cNvPr>
          <p:cNvSpPr>
            <a:spLocks noGrp="1"/>
          </p:cNvSpPr>
          <p:nvPr/>
        </p:nvSpPr>
        <p:spPr>
          <a:xfrm>
            <a:off x="2590800" y="31432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在约定时点可用</a:t>
            </a:r>
          </a:p>
        </p:txBody>
      </p:sp>
      <p:sp>
        <p:nvSpPr>
          <p:cNvPr id="10" name="">
            <a:extLst>
              <a:ext uri="{FF2B5EF4-FFF2-40B4-BE49-F238E27FC236}">
                <ns2:creationId id="{92E8C598-EFAD-4EC3-BE24-8171D24CCBA6}"/>
              </a:ext>
            </a:extLst>
          </p:cNvPr>
          <p:cNvSpPr>
            <a:spLocks noGrp="1"/>
          </p:cNvSpPr>
          <p:nvPr/>
        </p:nvSpPr>
        <p:spPr>
          <a:xfrm>
            <a:off x="800100" y="38100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唯一性</a:t>
            </a:r>
          </a:p>
        </p:txBody>
      </p:sp>
      <p:sp>
        <p:nvSpPr>
          <p:cNvPr id="11" name="">
            <a:extLst>
              <a:ext uri="{FF2B5EF4-FFF2-40B4-BE49-F238E27FC236}">
                <ns2:creationId id="{E56B97B0-70E5-4B1A-AD8C-AEFB94329FC4}"/>
              </a:ext>
            </a:extLst>
          </p:cNvPr>
          <p:cNvSpPr>
            <a:spLocks noGrp="1"/>
          </p:cNvSpPr>
          <p:nvPr/>
        </p:nvSpPr>
        <p:spPr>
          <a:xfrm>
            <a:off x="2590800" y="38290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按业务主键无非预期重复</a:t>
            </a:r>
          </a:p>
        </p:txBody>
      </p:sp>
      <p:sp>
        <p:nvSpPr>
          <p:cNvPr id="12" name="">
            <a:extLst>
              <a:ext uri="{FF2B5EF4-FFF2-40B4-BE49-F238E27FC236}">
                <ns2:creationId id="{8253B0A1-C620-47FF-8592-2F1A8D03E722}"/>
              </a:ext>
            </a:extLst>
          </p:cNvPr>
          <p:cNvSpPr>
            <a:spLocks noGrp="1"/>
          </p:cNvSpPr>
          <p:nvPr/>
        </p:nvSpPr>
        <p:spPr>
          <a:xfrm>
            <a:off x="800100" y="44958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有效性</a:t>
            </a:r>
          </a:p>
        </p:txBody>
      </p:sp>
      <p:sp>
        <p:nvSpPr>
          <p:cNvPr id="13" name="">
            <a:extLst>
              <a:ext uri="{FF2B5EF4-FFF2-40B4-BE49-F238E27FC236}">
                <ns2:creationId id="{6F613F75-E8E5-4C62-8D35-C70FDE9A3416}"/>
              </a:ext>
            </a:extLst>
          </p:cNvPr>
          <p:cNvSpPr>
            <a:spLocks noGrp="1"/>
          </p:cNvSpPr>
          <p:nvPr/>
        </p:nvSpPr>
        <p:spPr>
          <a:xfrm>
            <a:off x="2590800" y="45148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满足定义、域值和约束</a:t>
            </a:r>
          </a:p>
        </p:txBody>
      </p:sp>
      <p:sp>
        <p:nvSpPr>
          <p:cNvPr id="14" name="">
            <a:extLst>
              <a:ext uri="{FF2B5EF4-FFF2-40B4-BE49-F238E27FC236}">
                <ns2:creationId id="{035EC4FD-62F2-42A2-A342-C0889CBDD2AF}"/>
              </a:ext>
            </a:extLst>
          </p:cNvPr>
          <p:cNvSpPr>
            <a:spLocks noGrp="1"/>
          </p:cNvSpPr>
          <p:nvPr/>
        </p:nvSpPr>
        <p:spPr>
          <a:xfrm>
            <a:off x="800100" y="51816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一致性</a:t>
            </a:r>
          </a:p>
        </p:txBody>
      </p:sp>
      <p:sp>
        <p:nvSpPr>
          <p:cNvPr id="15" name="">
            <a:extLst>
              <a:ext uri="{FF2B5EF4-FFF2-40B4-BE49-F238E27FC236}">
                <ns2:creationId id="{6CBCACCB-65DE-4FE6-94D3-B275A1043158}"/>
              </a:ext>
            </a:extLst>
          </p:cNvPr>
          <p:cNvSpPr>
            <a:spLocks noGrp="1"/>
          </p:cNvSpPr>
          <p:nvPr/>
        </p:nvSpPr>
        <p:spPr>
          <a:xfrm>
            <a:off x="2590800" y="52006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同义、同范围、同版本可对齐</a:t>
            </a:r>
          </a:p>
        </p:txBody>
      </p:sp>
    </p:spTree>
    <p:extLst>
      <p:ext uri="{BB962C8B-B14F-4D97-AF65-F5344CB8AC3E}">
        <ns3:creationId val="2108039293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B3289550-CBF8-4DCA-B7D9-726C56E0A8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A28415AC-C50D-44A4-BC39-21951EDD02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5C638603-5013-4AD4-AF5A-B6E9E7AA44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一致性，是质量管理的关键基础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CDD90B26-037D-4B45-9132-E4B29660A4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56911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让“同一个”对象、指标与结果，真的指向同一件事。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6CC92658-0285-4E71-8499-0ED3C0C1D1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FC0B915F-3111-46A1-8B48-76C2A14AEA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38B34DF2-A202-4725-8B06-E31F3AB74C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1259" y="141493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对象一致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C9167E72-2D69-4C5B-80A7-460C6A9877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7575" y="1952625"/>
            <a:ext cx="127000" cy="127000"/>
          </a:xfrm>
          <a:custGeom>
            <a:rect l="l" t="t" r="r" b="b"/>
            <a:pathLst>
              <a:path w="127000" h="127000">
                <a:moveTo>
                  <a:pt x="0" y="63500"/>
                </a:moveTo>
                <a:cubicBezTo>
                  <a:pt x="0" y="98570"/>
                  <a:pt x="28430" y="127000"/>
                  <a:pt x="63500" y="127000"/>
                </a:cubicBezTo>
                <a:cubicBezTo>
                  <a:pt x="98570" y="127000"/>
                  <a:pt x="127000" y="98570"/>
                  <a:pt x="127000" y="63500"/>
                </a:cubicBezTo>
                <a:cubicBezTo>
                  <a:pt x="127000" y="28430"/>
                  <a:pt x="98570" y="0"/>
                  <a:pt x="63500" y="0"/>
                </a:cubicBezTo>
                <a:cubicBezTo>
                  <a:pt x="28430" y="0"/>
                  <a:pt x="0" y="28430"/>
                  <a:pt x="0" y="635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849B9219-A90D-4D1E-8DDD-34603D0631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2143125"/>
            <a:ext cx="190500" cy="95250"/>
          </a:xfrm>
          <a:custGeom>
            <a:rect l="l" t="t" r="r" b="b"/>
            <a:pathLst>
              <a:path w="190500" h="95250">
                <a:moveTo>
                  <a:pt x="0" y="95250"/>
                </a:moveTo>
                <a:lnTo>
                  <a:pt x="0" y="63500"/>
                </a:lnTo>
                <a:cubicBezTo>
                  <a:pt x="0" y="28430"/>
                  <a:pt x="28430" y="0"/>
                  <a:pt x="63500" y="0"/>
                </a:cubicBezTo>
                <a:lnTo>
                  <a:pt x="127000" y="0"/>
                </a:lnTo>
                <a:cubicBezTo>
                  <a:pt x="162070" y="0"/>
                  <a:pt x="190500" y="28430"/>
                  <a:pt x="190500" y="63500"/>
                </a:cubicBezTo>
                <a:lnTo>
                  <a:pt x="190500" y="952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5C6E1414-C213-40A2-9954-76D930EC9C9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2200" y="1954689"/>
            <a:ext cx="47750" cy="123031"/>
          </a:xfrm>
          <a:custGeom>
            <a:rect l="l" t="t" r="r" b="b"/>
            <a:pathLst>
              <a:path w="47750" h="123031">
                <a:moveTo>
                  <a:pt x="0" y="0"/>
                </a:moveTo>
                <a:cubicBezTo>
                  <a:pt x="28097" y="7194"/>
                  <a:pt x="47750" y="32512"/>
                  <a:pt x="47750" y="61516"/>
                </a:cubicBezTo>
                <a:cubicBezTo>
                  <a:pt x="47750" y="90519"/>
                  <a:pt x="28097" y="115837"/>
                  <a:pt x="0" y="123031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C923AA93-F788-4EB8-9B4F-DDB3F90DBD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3950" y="2145506"/>
            <a:ext cx="47625" cy="92869"/>
          </a:xfrm>
          <a:custGeom>
            <a:rect l="l" t="t" r="r" b="b"/>
            <a:pathLst>
              <a:path w="47625" h="92869">
                <a:moveTo>
                  <a:pt x="47625" y="92869"/>
                </a:moveTo>
                <a:lnTo>
                  <a:pt x="47625" y="61119"/>
                </a:lnTo>
                <a:cubicBezTo>
                  <a:pt x="47459" y="32299"/>
                  <a:pt x="27905" y="7205"/>
                  <a:pt x="0" y="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D2876D8F-2D32-4464-A573-DE8FB7A6E4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195262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客户、账户、组织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78142FF7-1A29-44C8-BEE3-FF63E4D1FEB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5536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身份主键统一，准确率的分母才能对齐；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E2462D9A-2AA6-4BA5-809E-C7725F9C7D0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782252"/>
            <a:ext cx="29403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同一客户不再因系统不同而变成多个对象。</a:t>
            </a:r>
          </a:p>
        </p:txBody>
      </p:sp>
      <p:sp>
        <p:nvSpPr>
          <p:cNvPr id="18" name="Rectangle 18">
            <a:extLst>
              <a:ext uri="{FF2B5EF4-FFF2-40B4-BE49-F238E27FC236}">
                <ns2:creationId id="{D9395C42-D4BB-4BAD-938C-C0FA07F84C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14325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19" name="TextBox 19">
            <a:extLst>
              <a:ext uri="{FF2B5EF4-FFF2-40B4-BE49-F238E27FC236}">
                <ns2:creationId id="{CB116995-9139-4FB2-9B14-E9C6C21EBBF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4610" y="32270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身份对齐</a:t>
            </a:r>
          </a:p>
        </p:txBody>
      </p:sp>
      <p:sp>
        <p:nvSpPr>
          <p:cNvPr id="21" name="Rectangle 21">
            <a:extLst>
              <a:ext uri="{FF2B5EF4-FFF2-40B4-BE49-F238E27FC236}">
                <ns2:creationId id="{2764ABD9-BE35-4F09-9F2B-67CC71740D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9F3A5DF5-47D3-48DB-92CD-9D9B7ACAD5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49B60FAE-2FF2-4275-854A-9FA0996014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6259" y="141493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语义一致</a:t>
            </a:r>
          </a:p>
        </p:txBody>
      </p:sp>
      <p:sp>
        <p:nvSpPr>
          <p:cNvPr id="24" name="Freeform 24">
            <a:extLst>
              <a:ext uri="{FF2B5EF4-FFF2-40B4-BE49-F238E27FC236}">
                <ns2:creationId id="{711C0492-3229-4725-8DE5-6B3FB39BE0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75450" y="1952625"/>
            <a:ext cx="79375" cy="79375"/>
          </a:xfrm>
          <a:custGeom>
            <a:rect l="l" t="t" r="r" b="b"/>
            <a:pathLst>
              <a:path w="79375" h="79375">
                <a:moveTo>
                  <a:pt x="0" y="0"/>
                </a:moveTo>
                <a:lnTo>
                  <a:pt x="0" y="63500"/>
                </a:lnTo>
                <a:cubicBezTo>
                  <a:pt x="0" y="72268"/>
                  <a:pt x="7107" y="79375"/>
                  <a:pt x="15875" y="79375"/>
                </a:cubicBezTo>
                <a:lnTo>
                  <a:pt x="79375" y="793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0F052490-A9D5-4065-B043-3440FA985A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2575" y="1952625"/>
            <a:ext cx="222250" cy="285750"/>
          </a:xfrm>
          <a:custGeom>
            <a:rect l="l" t="t" r="r" b="b"/>
            <a:pathLst>
              <a:path w="222250" h="285750">
                <a:moveTo>
                  <a:pt x="190500" y="285750"/>
                </a:moveTo>
                <a:lnTo>
                  <a:pt x="31750" y="285750"/>
                </a:lnTo>
                <a:cubicBezTo>
                  <a:pt x="14215" y="285750"/>
                  <a:pt x="0" y="271535"/>
                  <a:pt x="0" y="2540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lnTo>
                  <a:pt x="142875" y="0"/>
                </a:lnTo>
                <a:lnTo>
                  <a:pt x="222250" y="79375"/>
                </a:lnTo>
                <a:lnTo>
                  <a:pt x="222250" y="254000"/>
                </a:lnTo>
                <a:cubicBezTo>
                  <a:pt x="222250" y="271535"/>
                  <a:pt x="208035" y="285750"/>
                  <a:pt x="190500" y="2857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D8993F6B-70C3-4913-94C0-2E507EC610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2047875"/>
            <a:ext cx="15875" cy="9525"/>
          </a:xfrm>
          <a:custGeom>
            <a:rect l="l" t="t" r="r" b="b"/>
            <a:pathLst>
              <a:path w="15875" h="9525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58842102-3E9F-4289-96E4-840E5D6CBA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211137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EEFD11C6-E0A9-4FC6-B0DE-9CE6C6DA3F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217487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1169BE2D-2012-4AA4-91B6-AC541B73C4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195262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定义、单位、粒度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1E6CC952-91DF-4193-BA83-03509F8498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55365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同一术语指向同一含义，完整性要求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DA5E752B-7D79-4F8C-978F-27E66AE0B0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782252"/>
            <a:ext cx="217360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才能跨系统共享、跨团队复用。</a:t>
            </a:r>
          </a:p>
        </p:txBody>
      </p:sp>
      <p:sp>
        <p:nvSpPr>
          <p:cNvPr id="33" name="Rectangle 33">
            <a:extLst>
              <a:ext uri="{FF2B5EF4-FFF2-40B4-BE49-F238E27FC236}">
                <ns2:creationId id="{05B167D7-05D0-4779-A27C-418A31E99C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314325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CAE2F2">
              <a:alpha val="14000"/>
            </a:srgbClr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2855E303-F94B-4576-933E-26C1E865C7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610" y="32270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口径对齐</a:t>
            </a:r>
          </a:p>
        </p:txBody>
      </p:sp>
      <p:sp>
        <p:nvSpPr>
          <p:cNvPr id="36" name="Rectangle 36">
            <a:extLst>
              <a:ext uri="{FF2B5EF4-FFF2-40B4-BE49-F238E27FC236}">
                <ns2:creationId id="{4A2E0B1A-63BD-414F-8D78-B3671A26DC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7" name="Freeform 37">
            <a:extLst>
              <a:ext uri="{FF2B5EF4-FFF2-40B4-BE49-F238E27FC236}">
                <ns2:creationId id="{2288F5AB-3A15-428A-8E13-EF217AD690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A61B95B5-8774-4D96-A760-64112FABBB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1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时间一致</a:t>
            </a:r>
          </a:p>
        </p:txBody>
      </p:sp>
      <p:sp>
        <p:nvSpPr>
          <p:cNvPr id="39" name="Freeform 39">
            <a:extLst>
              <a:ext uri="{FF2B5EF4-FFF2-40B4-BE49-F238E27FC236}">
                <ns2:creationId id="{5449E08E-36C1-4B8B-8319-BA23485C19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4524375"/>
            <a:ext cx="285750" cy="285750"/>
          </a:xfrm>
          <a:custGeom>
            <a:rect l="l" t="t" r="r" b="b"/>
            <a:pathLst>
              <a:path w="285750" h="285750">
                <a:moveTo>
                  <a:pt x="0" y="142875"/>
                </a:moveTo>
                <a:cubicBezTo>
                  <a:pt x="0" y="221783"/>
                  <a:pt x="63967" y="285750"/>
                  <a:pt x="142875" y="285750"/>
                </a:cubicBezTo>
                <a:cubicBezTo>
                  <a:pt x="221783" y="285750"/>
                  <a:pt x="285750" y="221783"/>
                  <a:pt x="285750" y="142875"/>
                </a:cubicBezTo>
                <a:cubicBezTo>
                  <a:pt x="285750" y="63967"/>
                  <a:pt x="221783" y="0"/>
                  <a:pt x="142875" y="0"/>
                </a:cubicBezTo>
                <a:cubicBezTo>
                  <a:pt x="63967" y="0"/>
                  <a:pt x="0" y="63967"/>
                  <a:pt x="0" y="14287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3FEF6E34-EFE6-4D3E-B5F6-9FBF54883D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4587875"/>
            <a:ext cx="47625" cy="127000"/>
          </a:xfrm>
          <a:custGeom>
            <a:rect l="l" t="t" r="r" b="b"/>
            <a:pathLst>
              <a:path w="47625" h="127000">
                <a:moveTo>
                  <a:pt x="0" y="0"/>
                </a:moveTo>
                <a:lnTo>
                  <a:pt x="0" y="79375"/>
                </a:lnTo>
                <a:lnTo>
                  <a:pt x="47625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2" name="TextBox 42">
            <a:extLst>
              <a:ext uri="{FF2B5EF4-FFF2-40B4-BE49-F238E27FC236}">
                <ns2:creationId id="{58D1FE43-E2A7-4E6B-8FF0-64CE899B79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452437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时点、期间、版本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D64E3202-9A3D-4660-8F0C-8EE8FDEDCA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12540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两个数字只有在同一时间条件下才有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18970D2D-46FA-4DA5-A1CD-6A95B9FF84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3540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比较基础；生效时间不同则结论失效。</a:t>
            </a:r>
          </a:p>
        </p:txBody>
      </p:sp>
      <p:sp>
        <p:nvSpPr>
          <p:cNvPr id="45" name="Rectangle 45">
            <a:extLst>
              <a:ext uri="{FF2B5EF4-FFF2-40B4-BE49-F238E27FC236}">
                <ns2:creationId id="{869C12AD-42CF-4C73-A169-E1C2B82D17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571500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CAE2F2">
              <a:alpha val="14000"/>
            </a:srgbClr>
          </a:solidFill>
          <a:ln>
            <a:noFill/>
          </a:ln>
        </p:spPr>
      </p:sp>
      <p:sp>
        <p:nvSpPr>
          <p:cNvPr id="46" name="TextBox 46">
            <a:extLst>
              <a:ext uri="{FF2B5EF4-FFF2-40B4-BE49-F238E27FC236}">
                <ns2:creationId id="{99C556D3-D120-44A0-9D7F-B1E614FFF4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4610" y="579882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基准对齐</a:t>
            </a:r>
          </a:p>
        </p:txBody>
      </p:sp>
      <p:sp>
        <p:nvSpPr>
          <p:cNvPr id="48" name="Rectangle 48">
            <a:extLst>
              <a:ext uri="{FF2B5EF4-FFF2-40B4-BE49-F238E27FC236}">
                <ns2:creationId id="{CACDB5D3-96D4-44CF-A563-6CA3CE33A3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9" name="Freeform 49">
            <a:extLst>
              <a:ext uri="{FF2B5EF4-FFF2-40B4-BE49-F238E27FC236}">
                <ns2:creationId id="{59E63D73-D109-4A4B-A8FB-D197CAD1C7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50" name="TextBox 50">
            <a:extLst>
              <a:ext uri="{FF2B5EF4-FFF2-40B4-BE49-F238E27FC236}">
                <ns2:creationId id="{A99657AF-842D-45FA-AE32-B9D5CDF995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6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过程一致</a:t>
            </a:r>
          </a:p>
        </p:txBody>
      </p:sp>
      <p:sp>
        <p:nvSpPr>
          <p:cNvPr id="51" name="Freeform 51">
            <a:extLst>
              <a:ext uri="{FF2B5EF4-FFF2-40B4-BE49-F238E27FC236}">
                <ns2:creationId id="{F32AC81D-8C06-4578-9CE2-F3FF0EF4BF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700" y="4534125"/>
            <a:ext cx="254000" cy="117250"/>
          </a:xfrm>
          <a:custGeom>
            <a:rect l="l" t="t" r="r" b="b"/>
            <a:pathLst>
              <a:path w="254000" h="117250">
                <a:moveTo>
                  <a:pt x="254000" y="117250"/>
                </a:moveTo>
                <a:cubicBezTo>
                  <a:pt x="246019" y="59823"/>
                  <a:pt x="200594" y="14839"/>
                  <a:pt x="143092" y="7420"/>
                </a:cubicBezTo>
                <a:cubicBezTo>
                  <a:pt x="85590" y="0"/>
                  <a:pt x="30234" y="31980"/>
                  <a:pt x="7938" y="85500"/>
                </a:cubicBezTo>
                <a:moveTo>
                  <a:pt x="0" y="22000"/>
                </a:moveTo>
                <a:lnTo>
                  <a:pt x="0" y="85500"/>
                </a:lnTo>
                <a:lnTo>
                  <a:pt x="63500" y="855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2" name="Freeform 52">
            <a:extLst>
              <a:ext uri="{FF2B5EF4-FFF2-40B4-BE49-F238E27FC236}">
                <ns2:creationId id="{534BEED2-FB2A-4603-9F6A-9017BBC98E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700" y="4683125"/>
            <a:ext cx="254000" cy="117250"/>
          </a:xfrm>
          <a:custGeom>
            <a:rect l="l" t="t" r="r" b="b"/>
            <a:pathLst>
              <a:path w="254000" h="117250">
                <a:moveTo>
                  <a:pt x="0" y="0"/>
                </a:moveTo>
                <a:cubicBezTo>
                  <a:pt x="7981" y="57427"/>
                  <a:pt x="53406" y="102411"/>
                  <a:pt x="110908" y="109830"/>
                </a:cubicBezTo>
                <a:cubicBezTo>
                  <a:pt x="168410" y="117250"/>
                  <a:pt x="223766" y="85270"/>
                  <a:pt x="246063" y="31750"/>
                </a:cubicBezTo>
                <a:moveTo>
                  <a:pt x="254000" y="95250"/>
                </a:moveTo>
                <a:lnTo>
                  <a:pt x="254000" y="31750"/>
                </a:lnTo>
                <a:lnTo>
                  <a:pt x="190500" y="31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4" name="TextBox 54">
            <a:extLst>
              <a:ext uri="{FF2B5EF4-FFF2-40B4-BE49-F238E27FC236}">
                <ns2:creationId id="{F1A1CA26-294C-453B-98A8-F61834F597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452437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变更、传递、解释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F8D6A11D-C139-4035-9D1E-227ABF41DE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12540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定义可以随业务产生新版本，但不能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6AE19062-FF4A-4B54-AE20-3909B2FE321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35400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悄悄覆盖旧定义而不通知消费者。</a:t>
            </a:r>
          </a:p>
        </p:txBody>
      </p:sp>
      <p:sp>
        <p:nvSpPr>
          <p:cNvPr id="57" name="Rectangle 57">
            <a:extLst>
              <a:ext uri="{FF2B5EF4-FFF2-40B4-BE49-F238E27FC236}">
                <ns2:creationId id="{FB533ABD-68E7-4133-922B-27E3488347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571500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58" name="TextBox 58">
            <a:extLst>
              <a:ext uri="{FF2B5EF4-FFF2-40B4-BE49-F238E27FC236}">
                <ns2:creationId id="{C9A0BB66-DE7C-4255-A502-89E347A881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610" y="579882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传递对齐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04200BB0-769A-49BB-8926-C2A905BE9C3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33408" y="6374606"/>
            <a:ext cx="432518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一致性不是全公司一个数，而是在同条件下</a:t>
            </a:r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可比较 · 可解释</a:t>
            </a:r>
          </a:p>
        </p:txBody>
      </p:sp>
      <p:sp>
        <p:nvSpPr>
          <p:cNvPr id="62" name="TextBox 62">
            <a:extLst>
              <a:ext uri="{FF2B5EF4-FFF2-40B4-BE49-F238E27FC236}">
                <ns2:creationId id="{A0719DA0-0EDF-4DAA-94BA-5201077E62C8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08</a:t>
            </a:r>
          </a:p>
        </p:txBody>
      </p:sp>
    </p:spTree>
    <p:extLst>
      <p:ext uri="{BB962C8B-B14F-4D97-AF65-F5344CB8AC3E}">
        <ns3:creationId val="774306736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2716B47D-592B-4671-9276-4A5BBE35EE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44727A88-9554-4961-83F9-B660A7FB86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C807E337-0209-4B53-868D-166546D951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一致，不等于真实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4F55D3D3-CFC1-48CB-9BEA-5C560F285A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两个系统使用同一份错误源数据，也会完全一致。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9FA575F-5EC5-497A-867F-04E5B93925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428750"/>
            <a:ext cx="5191125" cy="4095750"/>
          </a:xfrm>
          <a:prstGeom prst="roundRect">
            <a:avLst>
              <a:gd name="adj" fmla="val 4651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6E5E7B92-A650-429C-B6E4-75798373B7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52625" y="1428750"/>
            <a:ext cx="2428875" cy="476250"/>
          </a:xfrm>
          <a:custGeom>
            <a:rect l="l" t="t" r="r" b="b"/>
            <a:pathLst>
              <a:path w="2428875" h="476250">
                <a:moveTo>
                  <a:pt x="238125" y="0"/>
                </a:moveTo>
                <a:lnTo>
                  <a:pt x="2190750" y="0"/>
                </a:lnTo>
                <a:cubicBezTo>
                  <a:pt x="2322263" y="0"/>
                  <a:pt x="2428875" y="106612"/>
                  <a:pt x="2428875" y="238125"/>
                </a:cubicBezTo>
                <a:lnTo>
                  <a:pt x="2428875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5F0F2910-63DE-4411-AA17-B5D0D4CCC1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55059" y="160543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需要一致</a:t>
            </a:r>
          </a:p>
        </p:txBody>
      </p:sp>
      <p:sp>
        <p:nvSpPr>
          <p:cNvPr id="10" name="TextBox 10">
            <a:extLst>
              <a:ext uri="{FF2B5EF4-FFF2-40B4-BE49-F238E27FC236}">
                <ns2:creationId id="{81A41067-15B0-41D7-A521-1106FB345D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77678" y="2066449"/>
            <a:ext cx="116395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使争论有共同坐标</a:t>
            </a:r>
          </a:p>
        </p:txBody>
      </p:sp>
      <p:sp>
        <p:nvSpPr>
          <p:cNvPr id="11" name="Freeform 11">
            <a:extLst>
              <a:ext uri="{FF2B5EF4-FFF2-40B4-BE49-F238E27FC236}">
                <ns2:creationId id="{8A6280DC-213D-41AE-A7D3-E618CD2ED91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8219" y="2397919"/>
            <a:ext cx="214312" cy="214312"/>
          </a:xfrm>
          <a:custGeom>
            <a:rect l="l" t="t" r="r" b="b"/>
            <a:pathLst>
              <a:path w="214312" h="214312">
                <a:moveTo>
                  <a:pt x="0" y="107156"/>
                </a:moveTo>
                <a:cubicBezTo>
                  <a:pt x="0" y="166337"/>
                  <a:pt x="47975" y="214312"/>
                  <a:pt x="107156" y="214312"/>
                </a:cubicBezTo>
                <a:cubicBezTo>
                  <a:pt x="166337" y="214312"/>
                  <a:pt x="214312" y="166337"/>
                  <a:pt x="214312" y="107156"/>
                </a:cubicBezTo>
                <a:cubicBezTo>
                  <a:pt x="214312" y="47975"/>
                  <a:pt x="166337" y="0"/>
                  <a:pt x="107156" y="0"/>
                </a:cubicBezTo>
                <a:cubicBezTo>
                  <a:pt x="47975" y="0"/>
                  <a:pt x="0" y="47975"/>
                  <a:pt x="0" y="107156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DFDE4614-89B9-4845-81AC-E69E0EB6EA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9656" y="2481262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4" name="TextBox 14">
            <a:extLst>
              <a:ext uri="{FF2B5EF4-FFF2-40B4-BE49-F238E27FC236}">
                <ns2:creationId id="{D9A6D8D7-E2F4-413C-B557-F820D0B455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1608" y="24341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共享身份与口径</a:t>
            </a:r>
          </a:p>
        </p:txBody>
      </p:sp>
      <p:sp>
        <p:nvSpPr>
          <p:cNvPr id="15" name="TextBox 15">
            <a:extLst>
              <a:ext uri="{FF2B5EF4-FFF2-40B4-BE49-F238E27FC236}">
                <ns2:creationId id="{A1A7C936-B3C8-4AC6-AA47-2BD6D5B602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5418" y="2714149"/>
            <a:ext cx="258794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所有讨论建立在同一对象、同一含义之上</a:t>
            </a:r>
          </a:p>
        </p:txBody>
      </p:sp>
      <p:sp>
        <p:nvSpPr>
          <p:cNvPr id="16" name="Freeform 16">
            <a:extLst>
              <a:ext uri="{FF2B5EF4-FFF2-40B4-BE49-F238E27FC236}">
                <ns2:creationId id="{B5022B9C-6622-4E64-A8CE-85BF8B12B5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8219" y="3350419"/>
            <a:ext cx="214312" cy="214312"/>
          </a:xfrm>
          <a:custGeom>
            <a:rect l="l" t="t" r="r" b="b"/>
            <a:pathLst>
              <a:path w="214312" h="214312">
                <a:moveTo>
                  <a:pt x="0" y="107156"/>
                </a:moveTo>
                <a:cubicBezTo>
                  <a:pt x="0" y="166337"/>
                  <a:pt x="47975" y="214312"/>
                  <a:pt x="107156" y="214312"/>
                </a:cubicBezTo>
                <a:cubicBezTo>
                  <a:pt x="166337" y="214312"/>
                  <a:pt x="214312" y="166337"/>
                  <a:pt x="214312" y="107156"/>
                </a:cubicBezTo>
                <a:cubicBezTo>
                  <a:pt x="214312" y="47975"/>
                  <a:pt x="166337" y="0"/>
                  <a:pt x="107156" y="0"/>
                </a:cubicBezTo>
                <a:cubicBezTo>
                  <a:pt x="47975" y="0"/>
                  <a:pt x="0" y="47975"/>
                  <a:pt x="0" y="107156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B868B9E0-ED66-49F1-A5C7-00370DC76D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9656" y="3433762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9" name="TextBox 19">
            <a:extLst>
              <a:ext uri="{FF2B5EF4-FFF2-40B4-BE49-F238E27FC236}">
                <ns2:creationId id="{3E67E003-A65A-4D86-9955-C8AC15EFF9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1608" y="33866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同条件下结果可重现</a:t>
            </a:r>
          </a:p>
        </p:txBody>
      </p:sp>
      <p:sp>
        <p:nvSpPr>
          <p:cNvPr id="20" name="TextBox 20">
            <a:extLst>
              <a:ext uri="{FF2B5EF4-FFF2-40B4-BE49-F238E27FC236}">
                <ns2:creationId id="{B0A8522A-F64A-4412-AAD9-8E92D3E3C4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5418" y="3666649"/>
            <a:ext cx="216074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复算是可执行的，而不是各说各话</a:t>
            </a:r>
          </a:p>
        </p:txBody>
      </p:sp>
      <p:sp>
        <p:nvSpPr>
          <p:cNvPr id="21" name="Freeform 21">
            <a:extLst>
              <a:ext uri="{FF2B5EF4-FFF2-40B4-BE49-F238E27FC236}">
                <ns2:creationId id="{69786BD5-E5C9-4B6C-AD45-3ED59255A6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8219" y="4302919"/>
            <a:ext cx="214312" cy="214312"/>
          </a:xfrm>
          <a:custGeom>
            <a:rect l="l" t="t" r="r" b="b"/>
            <a:pathLst>
              <a:path w="214312" h="214312">
                <a:moveTo>
                  <a:pt x="0" y="107156"/>
                </a:moveTo>
                <a:cubicBezTo>
                  <a:pt x="0" y="166337"/>
                  <a:pt x="47975" y="214312"/>
                  <a:pt x="107156" y="214312"/>
                </a:cubicBezTo>
                <a:cubicBezTo>
                  <a:pt x="166337" y="214312"/>
                  <a:pt x="214312" y="166337"/>
                  <a:pt x="214312" y="107156"/>
                </a:cubicBezTo>
                <a:cubicBezTo>
                  <a:pt x="214312" y="47975"/>
                  <a:pt x="166337" y="0"/>
                  <a:pt x="107156" y="0"/>
                </a:cubicBezTo>
                <a:cubicBezTo>
                  <a:pt x="47975" y="0"/>
                  <a:pt x="0" y="47975"/>
                  <a:pt x="0" y="107156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C3BB27A6-AD54-47F4-889D-DD52EFF8CE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9656" y="4386262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4" name="TextBox 24">
            <a:extLst>
              <a:ext uri="{FF2B5EF4-FFF2-40B4-BE49-F238E27FC236}">
                <ns2:creationId id="{9A84E02C-0AC4-46D7-B902-343B0D6C03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1608" y="4339114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变更有版本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2EB525F4-B118-4B66-B8DD-1EE50A44DC8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5418" y="461914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新旧定义并存，历史结果可解释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9D73BD02-A807-4080-B3E5-D39A2085CC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4972050"/>
            <a:ext cx="1238250" cy="285750"/>
          </a:xfrm>
          <a:prstGeom prst="roundRect">
            <a:avLst>
              <a:gd name="adj" fmla="val 50000"/>
            </a:avLst>
          </a:prstGeom>
          <a:solidFill>
            <a:srgbClr val="CAE2F2">
              <a:alpha val="14000"/>
            </a:srgbClr>
          </a:soli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298F80A7-9D2F-44FC-8A9D-07EBBE8648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6143" y="5065395"/>
            <a:ext cx="85096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一致性的价值</a:t>
            </a:r>
          </a:p>
        </p:txBody>
      </p:sp>
      <p:sp>
        <p:nvSpPr>
          <p:cNvPr id="29" name="Ellipse 29">
            <a:extLst>
              <a:ext uri="{FF2B5EF4-FFF2-40B4-BE49-F238E27FC236}">
                <ns2:creationId id="{BA104177-D221-471B-A92F-20D293BF48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72150" y="3152775"/>
            <a:ext cx="647700" cy="647700"/>
          </a:xfrm>
          <a:prstGeom prst="ellipse">
            <a:avLst/>
          </a:prstGeom>
          <a:solidFill>
            <a:srgbClr val="F7F9FC"/>
          </a:solidFill>
          <a:ln w="23812">
            <a:solidFill>
              <a:srgbClr val="B63D36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E61718FB-07B5-489E-94B4-DA9212C1E4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0769" y="3364230"/>
            <a:ext cx="23046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B63D36"/>
                </a:solidFill>
                <a:latin typeface="Georgia"/>
                <a:ea typeface="SimSun"/>
                <a:cs typeface="Georgia"/>
              </a:rPr>
              <a:t>≠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9D59A7DC-3E32-4DD0-AE08-5433E9D976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77544" y="3979545"/>
            <a:ext cx="43691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还不够</a:t>
            </a:r>
          </a:p>
        </p:txBody>
      </p:sp>
      <p:sp>
        <p:nvSpPr>
          <p:cNvPr id="33" name="Rectangle 33">
            <a:extLst>
              <a:ext uri="{FF2B5EF4-FFF2-40B4-BE49-F238E27FC236}">
                <ns2:creationId id="{5E8A0BC2-449A-4580-AAE5-3FFC772626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429375" y="1428750"/>
            <a:ext cx="5191125" cy="4095750"/>
          </a:xfrm>
          <a:prstGeom prst="roundRect">
            <a:avLst>
              <a:gd name="adj" fmla="val 4651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B5430B67-E113-4AE5-B6F0-BE1D98EC0E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428750"/>
            <a:ext cx="2428875" cy="476250"/>
          </a:xfrm>
          <a:custGeom>
            <a:rect l="l" t="t" r="r" b="b"/>
            <a:pathLst>
              <a:path w="2428875" h="476250">
                <a:moveTo>
                  <a:pt x="238125" y="0"/>
                </a:moveTo>
                <a:lnTo>
                  <a:pt x="2190750" y="0"/>
                </a:lnTo>
                <a:cubicBezTo>
                  <a:pt x="2322263" y="0"/>
                  <a:pt x="2428875" y="106612"/>
                  <a:pt x="2428875" y="238125"/>
                </a:cubicBezTo>
                <a:lnTo>
                  <a:pt x="2428875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DCEFE4"/>
          </a:solidFill>
          <a:ln>
            <a:noFill/>
          </a:ln>
        </p:spPr>
      </p:sp>
      <p:sp>
        <p:nvSpPr>
          <p:cNvPr id="35" name="TextBox 35">
            <a:extLst>
              <a:ext uri="{FF2B5EF4-FFF2-40B4-BE49-F238E27FC236}">
                <ns2:creationId id="{29E2FA3B-0DCD-44B7-BE49-8A5BE87619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15171" y="16054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还需要求真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B57D9B41-77C2-4230-BD18-464331EC61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93154" y="2066449"/>
            <a:ext cx="130635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准确性需要事实检验</a:t>
            </a:r>
          </a:p>
        </p:txBody>
      </p:sp>
      <p:sp>
        <p:nvSpPr>
          <p:cNvPr id="37" name="Freeform 37">
            <a:extLst>
              <a:ext uri="{FF2B5EF4-FFF2-40B4-BE49-F238E27FC236}">
                <ns2:creationId id="{3DADB3B5-687D-4F0A-A1E3-1A3ADB9ECD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094" y="2397919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0256FF3B-9BD0-4DBA-8AA4-CF57D84F18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8969" y="2540794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AC137C5C-983F-4A6D-8001-202A57FA68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3719" y="245745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41" name="TextBox 41">
            <a:extLst>
              <a:ext uri="{FF2B5EF4-FFF2-40B4-BE49-F238E27FC236}">
                <ns2:creationId id="{2EDC3C57-C433-4C0A-A798-775B9C169F8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9482" y="24341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核对独立事实来源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446CB5E2-2F17-43F0-8D74-BD1C27D5BF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3292" y="2714149"/>
            <a:ext cx="216074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不与被检数据同源，避免共同偏差</a:t>
            </a:r>
          </a:p>
        </p:txBody>
      </p:sp>
      <p:sp>
        <p:nvSpPr>
          <p:cNvPr id="43" name="Freeform 43">
            <a:extLst>
              <a:ext uri="{FF2B5EF4-FFF2-40B4-BE49-F238E27FC236}">
                <ns2:creationId id="{FF560E8B-AB13-4D98-9000-1C240D029D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094" y="3350419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C62D3424-06B3-4F32-939E-B16C62A65FE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8969" y="3493294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1395BBA5-60BF-4138-8D03-20CCF1F522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3719" y="340995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47" name="TextBox 47">
            <a:extLst>
              <a:ext uri="{FF2B5EF4-FFF2-40B4-BE49-F238E27FC236}">
                <ns2:creationId id="{73089A39-37EA-4E73-AF9D-AF40EE8D82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9482" y="33866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抽样验证业务证据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5A1C4C51-D1C0-4536-9AB6-C2A9C8355E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3292" y="366664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保留业务凭据，用样本核对结果</a:t>
            </a:r>
          </a:p>
        </p:txBody>
      </p:sp>
      <p:sp>
        <p:nvSpPr>
          <p:cNvPr id="49" name="Freeform 49">
            <a:extLst>
              <a:ext uri="{FF2B5EF4-FFF2-40B4-BE49-F238E27FC236}">
                <ns2:creationId id="{95A9691C-FBD1-4180-BD6B-D236CF49E6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094" y="4302919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7CF489AC-9235-4889-9552-DC46DC6E36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8969" y="4445794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42B1C3F5-80C4-4450-AA78-680965BA40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3719" y="436245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CAA23BB1-F818-481E-9A73-F4EAC0034E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9482" y="43391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检查遗漏和共同偏差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1390585A-9112-4CAE-A592-152982AB777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3292" y="4619149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所有系统一致地错，依然是错</a:t>
            </a:r>
          </a:p>
        </p:txBody>
      </p:sp>
      <p:sp>
        <p:nvSpPr>
          <p:cNvPr id="55" name="Rectangle 55">
            <a:extLst>
              <a:ext uri="{FF2B5EF4-FFF2-40B4-BE49-F238E27FC236}">
                <ns2:creationId id="{8A399049-39AB-486B-A1BD-308475601F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10375" y="4972050"/>
            <a:ext cx="1238250" cy="285750"/>
          </a:xfrm>
          <a:prstGeom prst="roundRect">
            <a:avLst>
              <a:gd name="adj" fmla="val 50000"/>
            </a:avLst>
          </a:prstGeom>
          <a:solidFill>
            <a:srgbClr val="DCEFE4">
              <a:alpha val="14000"/>
            </a:srgbClr>
          </a:solidFill>
          <a:ln>
            <a:noFill/>
          </a:ln>
        </p:spPr>
      </p:sp>
      <p:sp>
        <p:nvSpPr>
          <p:cNvPr id="56" name="TextBox 56">
            <a:extLst>
              <a:ext uri="{FF2B5EF4-FFF2-40B4-BE49-F238E27FC236}">
                <ns2:creationId id="{33DAB2DB-B9C6-41A1-B4CA-81AAB91669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73027" y="5065395"/>
            <a:ext cx="71294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8784F"/>
                </a:solidFill>
                <a:latin typeface="Segoe UI"/>
                <a:ea typeface="Microsoft YaHei"/>
                <a:cs typeface="Segoe UI"/>
              </a:rPr>
              <a:t>求真的价值</a:t>
            </a:r>
          </a:p>
        </p:txBody>
      </p:sp>
      <p:sp>
        <p:nvSpPr>
          <p:cNvPr id="58" name="TextBox 58">
            <a:extLst>
              <a:ext uri="{FF2B5EF4-FFF2-40B4-BE49-F238E27FC236}">
                <ns2:creationId id="{9C86F5E6-1FFD-4CB4-AB6F-52AFEC303F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33832" y="6031706"/>
            <a:ext cx="612433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一致性使争论有共同坐标，</a:t>
            </a:r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准确性还需要事实检验</a:t>
            </a:r>
            <a:r>
              <a:rPr lang="zh-CN" sz="112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——集中管理不等于不允许合理差异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E1C411EE-DACE-4266-8BED-F9339D4FC206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09</a:t>
            </a:r>
          </a:p>
        </p:txBody>
      </p:sp>
    </p:spTree>
    <p:extLst>
      <p:ext uri="{BB962C8B-B14F-4D97-AF65-F5344CB8AC3E}">
        <ns3:creationId val="637955306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A82DA500-E79F-4FFF-8ECE-8BB2161E91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0E61FAD4-18D3-43C6-B55C-77325561CF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3E8F6">
                  <a:alpha val="10000"/>
                </a:srgbClr>
              </a:gs>
              <a:gs pos="100000">
                <a:srgbClr val="D3E8F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4" name="Ellipse 4">
            <a:extLst>
              <a:ext uri="{FF2B5EF4-FFF2-40B4-BE49-F238E27FC236}">
                <ns2:creationId id="{DEFA9A48-53E6-4C51-B1D4-A1EE96AAFB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1047750"/>
            <a:ext cx="11000000" cy="4762500"/>
          </a:xfrm>
          <a:prstGeom prst="ellipse">
            <a:avLst/>
          </a:prstGeom>
          <a:noFill/>
          <a:ln w="9525">
            <a:solidFill>
              <a:srgbClr val="C4D2DE">
                <a:alpha val="60000"/>
              </a:srgbClr>
            </a:solidFill>
            <a:custDash>
              <a:ds d="600000" sp="800000"/>
            </a:custDash>
          </a:ln>
        </p:spPr>
      </p:sp>
      <p:sp>
        <p:nvSpPr>
          <p:cNvPr id="5" name="Ellipse 5">
            <a:extLst>
              <a:ext uri="{FF2B5EF4-FFF2-40B4-BE49-F238E27FC236}">
                <ns2:creationId id="{878130A0-EF5A-4A4D-A501-4A2068149E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52750" y="285750"/>
            <a:ext cx="6286500" cy="6286500"/>
          </a:xfrm>
          <a:prstGeom prst="ellipse">
            <a:avLst/>
          </a:prstGeom>
          <a:noFill/>
          <a:ln w="4762">
            <a:solidFill>
              <a:srgbClr val="C4D2DE">
                <a:alpha val="40000"/>
              </a:srgbClr>
            </a:solidFill>
            <a:custDash>
              <a:ds d="400000" sp="1200000"/>
            </a:custDash>
          </a:ln>
        </p:spPr>
      </p:sp>
      <p:sp>
        <p:nvSpPr>
          <p:cNvPr id="7" name="Rectangle 7">
            <a:extLst>
              <a:ext uri="{FF2B5EF4-FFF2-40B4-BE49-F238E27FC236}">
                <ns2:creationId id="{E8ED5C31-C029-41EC-ACA8-640345081D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8" name="TextBox 8">
            <a:extLst>
              <a:ext uri="{FF2B5EF4-FFF2-40B4-BE49-F238E27FC236}">
                <ns2:creationId id="{633D1E6F-50D2-4F69-96EA-BD96BE9761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6250674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公司级核心 ETL：从网状对接到受控枢纽</a:t>
            </a:r>
          </a:p>
        </p:txBody>
      </p:sp>
      <p:sp>
        <p:nvSpPr>
          <p:cNvPr id="9" name="TextBox 9">
            <a:extLst>
              <a:ext uri="{FF2B5EF4-FFF2-40B4-BE49-F238E27FC236}">
                <ns2:creationId id="{D2E0BC36-411F-471C-9B84-455F906A45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87581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这里的“星型”是集成拓扑，不是维度建模里的星型模式。</a:t>
            </a:r>
          </a:p>
        </p:txBody>
      </p:sp>
      <p:sp>
        <p:nvSpPr>
          <p:cNvPr id="11" name="Rectangle 11">
            <a:extLst>
              <a:ext uri="{FF2B5EF4-FFF2-40B4-BE49-F238E27FC236}">
                <ns2:creationId id="{D64AA220-4A2C-47B5-AABD-AE92E58AC1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714500"/>
            <a:ext cx="2095500" cy="9144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8376607B-23D8-4003-9BDB-273B6EF8845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3600" y="2057400"/>
            <a:ext cx="101600" cy="101600"/>
          </a:xfrm>
          <a:custGeom>
            <a:rect l="l" t="t" r="r" b="b"/>
            <a:pathLst>
              <a:path w="101600" h="101600">
                <a:moveTo>
                  <a:pt x="0" y="50800"/>
                </a:moveTo>
                <a:cubicBezTo>
                  <a:pt x="0" y="78856"/>
                  <a:pt x="22744" y="101600"/>
                  <a:pt x="50800" y="101600"/>
                </a:cubicBezTo>
                <a:cubicBezTo>
                  <a:pt x="78856" y="101600"/>
                  <a:pt x="101600" y="78856"/>
                  <a:pt x="101600" y="50800"/>
                </a:cubicBezTo>
                <a:cubicBezTo>
                  <a:pt x="101600" y="22744"/>
                  <a:pt x="78856" y="0"/>
                  <a:pt x="50800" y="0"/>
                </a:cubicBezTo>
                <a:cubicBezTo>
                  <a:pt x="22744" y="0"/>
                  <a:pt x="0" y="22744"/>
                  <a:pt x="0" y="508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A9E71233-2E56-44DF-AF5A-59978E06E3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2209800"/>
            <a:ext cx="152400" cy="76200"/>
          </a:xfrm>
          <a:custGeom>
            <a:rect l="l" t="t" r="r" b="b"/>
            <a:pathLst>
              <a:path w="152400" h="76200">
                <a:moveTo>
                  <a:pt x="0" y="76200"/>
                </a:moveTo>
                <a:lnTo>
                  <a:pt x="0" y="50800"/>
                </a:lnTo>
                <a:cubicBezTo>
                  <a:pt x="0" y="22744"/>
                  <a:pt x="22744" y="0"/>
                  <a:pt x="50800" y="0"/>
                </a:cubicBezTo>
                <a:lnTo>
                  <a:pt x="101600" y="0"/>
                </a:lnTo>
                <a:cubicBezTo>
                  <a:pt x="129656" y="0"/>
                  <a:pt x="152400" y="22744"/>
                  <a:pt x="152400" y="50800"/>
                </a:cubicBezTo>
                <a:lnTo>
                  <a:pt x="152400" y="762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C18A51A2-12DC-4EEE-9A26-E1BDD51D62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03300" y="2059051"/>
            <a:ext cx="38200" cy="98425"/>
          </a:xfrm>
          <a:custGeom>
            <a:rect l="l" t="t" r="r" b="b"/>
            <a:pathLst>
              <a:path w="38200" h="98425">
                <a:moveTo>
                  <a:pt x="0" y="0"/>
                </a:moveTo>
                <a:cubicBezTo>
                  <a:pt x="22478" y="5755"/>
                  <a:pt x="38200" y="26009"/>
                  <a:pt x="38200" y="49212"/>
                </a:cubicBezTo>
                <a:cubicBezTo>
                  <a:pt x="38200" y="72416"/>
                  <a:pt x="22478" y="92670"/>
                  <a:pt x="0" y="984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7069BDD2-43A0-4B9E-BB16-2364354D31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2211705"/>
            <a:ext cx="38100" cy="74295"/>
          </a:xfrm>
          <a:custGeom>
            <a:rect l="l" t="t" r="r" b="b"/>
            <a:pathLst>
              <a:path w="38100" h="74295">
                <a:moveTo>
                  <a:pt x="38100" y="74295"/>
                </a:moveTo>
                <a:lnTo>
                  <a:pt x="38100" y="48895"/>
                </a:lnTo>
                <a:cubicBezTo>
                  <a:pt x="37967" y="25839"/>
                  <a:pt x="22324" y="5764"/>
                  <a:pt x="0" y="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TextBox 17">
            <a:extLst>
              <a:ext uri="{FF2B5EF4-FFF2-40B4-BE49-F238E27FC236}">
                <ns2:creationId id="{B7622F42-1671-4168-8E70-A178E968D5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9208" y="1976914"/>
            <a:ext cx="42343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客户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2DDBA75D-EC08-4EB1-BCE8-277EB5AD09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3970" y="2265045"/>
            <a:ext cx="83124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业务系统 · 源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1EA869F8-D8DA-4655-8F9D-8602D3A560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971800"/>
            <a:ext cx="2095500" cy="9144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1" name="Freeform 21">
            <a:extLst>
              <a:ext uri="{FF2B5EF4-FFF2-40B4-BE49-F238E27FC236}">
                <ns2:creationId id="{B94F689F-13BE-4CA8-AEFF-255B88D424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479800"/>
            <a:ext cx="50800" cy="50800"/>
          </a:xfrm>
          <a:custGeom>
            <a:rect l="l" t="t" r="r" b="b"/>
            <a:pathLst>
              <a:path w="50800" h="50800">
                <a:moveTo>
                  <a:pt x="0" y="25400"/>
                </a:moveTo>
                <a:cubicBezTo>
                  <a:pt x="0" y="39428"/>
                  <a:pt x="11372" y="50800"/>
                  <a:pt x="25400" y="50800"/>
                </a:cubicBezTo>
                <a:cubicBezTo>
                  <a:pt x="39428" y="50800"/>
                  <a:pt x="50800" y="39428"/>
                  <a:pt x="50800" y="25400"/>
                </a:cubicBezTo>
                <a:cubicBezTo>
                  <a:pt x="50800" y="11372"/>
                  <a:pt x="39428" y="0"/>
                  <a:pt x="25400" y="0"/>
                </a:cubicBezTo>
                <a:cubicBezTo>
                  <a:pt x="11372" y="0"/>
                  <a:pt x="0" y="11372"/>
                  <a:pt x="0" y="254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EC41DEF6-B148-4B16-83B3-4BAB3438E5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6000" y="3327400"/>
            <a:ext cx="50800" cy="50800"/>
          </a:xfrm>
          <a:custGeom>
            <a:rect l="l" t="t" r="r" b="b"/>
            <a:pathLst>
              <a:path w="50800" h="50800">
                <a:moveTo>
                  <a:pt x="0" y="25400"/>
                </a:moveTo>
                <a:cubicBezTo>
                  <a:pt x="0" y="39428"/>
                  <a:pt x="11372" y="50800"/>
                  <a:pt x="25400" y="50800"/>
                </a:cubicBezTo>
                <a:cubicBezTo>
                  <a:pt x="39428" y="50800"/>
                  <a:pt x="50800" y="39428"/>
                  <a:pt x="50800" y="25400"/>
                </a:cubicBezTo>
                <a:cubicBezTo>
                  <a:pt x="50800" y="11372"/>
                  <a:pt x="39428" y="0"/>
                  <a:pt x="25400" y="0"/>
                </a:cubicBezTo>
                <a:cubicBezTo>
                  <a:pt x="11372" y="0"/>
                  <a:pt x="0" y="11372"/>
                  <a:pt x="0" y="254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FED37CE6-7199-4F1C-BB3F-CE64834C8B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9800" y="3378200"/>
            <a:ext cx="101600" cy="165100"/>
          </a:xfrm>
          <a:custGeom>
            <a:rect l="l" t="t" r="r" b="b"/>
            <a:pathLst>
              <a:path w="101600" h="165100">
                <a:moveTo>
                  <a:pt x="101600" y="0"/>
                </a:moveTo>
                <a:lnTo>
                  <a:pt x="101600" y="63500"/>
                </a:lnTo>
                <a:cubicBezTo>
                  <a:pt x="101600" y="98570"/>
                  <a:pt x="73170" y="127000"/>
                  <a:pt x="38100" y="127000"/>
                </a:cubicBezTo>
                <a:lnTo>
                  <a:pt x="0" y="127000"/>
                </a:lnTo>
                <a:lnTo>
                  <a:pt x="38100" y="88900"/>
                </a:lnTo>
                <a:moveTo>
                  <a:pt x="38100" y="165100"/>
                </a:moveTo>
                <a:lnTo>
                  <a:pt x="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C1A01E02-16AB-4703-B05B-15BDC3F6D9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3600" y="3314700"/>
            <a:ext cx="101600" cy="165100"/>
          </a:xfrm>
          <a:custGeom>
            <a:rect l="l" t="t" r="r" b="b"/>
            <a:pathLst>
              <a:path w="101600" h="165100">
                <a:moveTo>
                  <a:pt x="0" y="165100"/>
                </a:moveTo>
                <a:lnTo>
                  <a:pt x="0" y="101600"/>
                </a:lnTo>
                <a:cubicBezTo>
                  <a:pt x="0" y="66530"/>
                  <a:pt x="28430" y="38100"/>
                  <a:pt x="63500" y="38100"/>
                </a:cubicBezTo>
                <a:lnTo>
                  <a:pt x="101600" y="38100"/>
                </a:lnTo>
                <a:lnTo>
                  <a:pt x="63500" y="0"/>
                </a:lnTo>
                <a:moveTo>
                  <a:pt x="63500" y="76200"/>
                </a:moveTo>
                <a:lnTo>
                  <a:pt x="101600" y="381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6" name="TextBox 26">
            <a:extLst>
              <a:ext uri="{FF2B5EF4-FFF2-40B4-BE49-F238E27FC236}">
                <ns2:creationId id="{D82C7CE0-EEAF-4B11-B07D-75D625C895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9208" y="3234214"/>
            <a:ext cx="42343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交易</a:t>
            </a:r>
          </a:p>
        </p:txBody>
      </p:sp>
      <p:sp>
        <p:nvSpPr>
          <p:cNvPr id="27" name="TextBox 27">
            <a:extLst>
              <a:ext uri="{FF2B5EF4-FFF2-40B4-BE49-F238E27FC236}">
                <ns2:creationId id="{2EE5AC4C-A545-47DC-997E-8289639853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3970" y="3522345"/>
            <a:ext cx="83124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业务系统 · 源</a:t>
            </a:r>
          </a:p>
        </p:txBody>
      </p:sp>
      <p:sp>
        <p:nvSpPr>
          <p:cNvPr id="29" name="Rectangle 29">
            <a:extLst>
              <a:ext uri="{FF2B5EF4-FFF2-40B4-BE49-F238E27FC236}">
                <ns2:creationId id="{494B9CC4-4CA7-4ECC-B5B6-1C2A2DDC03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229100"/>
            <a:ext cx="2095500" cy="9144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2223E276-3EFB-4F20-9D24-AC6B9AD568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4400" y="4673600"/>
            <a:ext cx="152400" cy="76200"/>
          </a:xfrm>
          <a:custGeom>
            <a:rect l="l" t="t" r="r" b="b"/>
            <a:pathLst>
              <a:path w="152400" h="76200">
                <a:moveTo>
                  <a:pt x="0" y="38100"/>
                </a:moveTo>
                <a:cubicBezTo>
                  <a:pt x="0" y="59144"/>
                  <a:pt x="34112" y="76200"/>
                  <a:pt x="76200" y="76200"/>
                </a:cubicBezTo>
                <a:cubicBezTo>
                  <a:pt x="118288" y="76200"/>
                  <a:pt x="152400" y="59144"/>
                  <a:pt x="152400" y="38100"/>
                </a:cubicBezTo>
                <a:cubicBezTo>
                  <a:pt x="152400" y="17056"/>
                  <a:pt x="118288" y="0"/>
                  <a:pt x="76200" y="0"/>
                </a:cubicBezTo>
                <a:cubicBezTo>
                  <a:pt x="34112" y="0"/>
                  <a:pt x="0" y="17056"/>
                  <a:pt x="0" y="381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BAB7480C-5594-49AC-A154-3E013123D4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4400" y="4711700"/>
            <a:ext cx="152400" cy="88900"/>
          </a:xfrm>
          <a:custGeom>
            <a:rect l="l" t="t" r="r" b="b"/>
            <a:pathLst>
              <a:path w="152400" h="88900">
                <a:moveTo>
                  <a:pt x="0" y="0"/>
                </a:moveTo>
                <a:lnTo>
                  <a:pt x="0" y="50800"/>
                </a:lnTo>
                <a:cubicBezTo>
                  <a:pt x="0" y="71831"/>
                  <a:pt x="34112" y="88900"/>
                  <a:pt x="76200" y="88900"/>
                </a:cubicBezTo>
                <a:cubicBezTo>
                  <a:pt x="118288" y="88900"/>
                  <a:pt x="152400" y="71831"/>
                  <a:pt x="152400" y="50800"/>
                </a:cubicBezTo>
                <a:lnTo>
                  <a:pt x="1524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11FBAA60-A619-42FA-96C0-BD6C12F121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4570298"/>
            <a:ext cx="152400" cy="79604"/>
          </a:xfrm>
          <a:custGeom>
            <a:rect l="l" t="t" r="r" b="b"/>
            <a:pathLst>
              <a:path w="152400" h="79604">
                <a:moveTo>
                  <a:pt x="0" y="39802"/>
                </a:moveTo>
                <a:cubicBezTo>
                  <a:pt x="0" y="53416"/>
                  <a:pt x="14529" y="65989"/>
                  <a:pt x="38100" y="72796"/>
                </a:cubicBezTo>
                <a:cubicBezTo>
                  <a:pt x="61671" y="79604"/>
                  <a:pt x="90729" y="79604"/>
                  <a:pt x="114300" y="72796"/>
                </a:cubicBezTo>
                <a:cubicBezTo>
                  <a:pt x="137871" y="65989"/>
                  <a:pt x="152400" y="53416"/>
                  <a:pt x="152400" y="39802"/>
                </a:cubicBezTo>
                <a:cubicBezTo>
                  <a:pt x="152400" y="26187"/>
                  <a:pt x="137871" y="13614"/>
                  <a:pt x="114300" y="6807"/>
                </a:cubicBezTo>
                <a:cubicBezTo>
                  <a:pt x="90729" y="0"/>
                  <a:pt x="61671" y="0"/>
                  <a:pt x="38100" y="6807"/>
                </a:cubicBezTo>
                <a:cubicBezTo>
                  <a:pt x="14529" y="13614"/>
                  <a:pt x="0" y="26187"/>
                  <a:pt x="0" y="3980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3" name="Freeform 33">
            <a:extLst>
              <a:ext uri="{FF2B5EF4-FFF2-40B4-BE49-F238E27FC236}">
                <ns2:creationId id="{5E5D4C4B-356B-4204-B93A-92635EE6E4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4610100"/>
            <a:ext cx="25400" cy="152400"/>
          </a:xfrm>
          <a:custGeom>
            <a:rect l="l" t="t" r="r" b="b"/>
            <a:pathLst>
              <a:path w="25400" h="152400">
                <a:moveTo>
                  <a:pt x="0" y="0"/>
                </a:moveTo>
                <a:lnTo>
                  <a:pt x="0" y="127000"/>
                </a:lnTo>
                <a:cubicBezTo>
                  <a:pt x="0" y="138278"/>
                  <a:pt x="9804" y="145415"/>
                  <a:pt x="25400" y="1524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85FF9DA5-30E7-419A-8D90-A06DFA46F5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4673600"/>
            <a:ext cx="25400" cy="25400"/>
          </a:xfrm>
          <a:custGeom>
            <a:rect l="l" t="t" r="r" b="b"/>
            <a:pathLst>
              <a:path w="25400" h="25400">
                <a:moveTo>
                  <a:pt x="0" y="0"/>
                </a:moveTo>
                <a:cubicBezTo>
                  <a:pt x="0" y="11278"/>
                  <a:pt x="9804" y="18415"/>
                  <a:pt x="25400" y="254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6" name="TextBox 36">
            <a:extLst>
              <a:ext uri="{FF2B5EF4-FFF2-40B4-BE49-F238E27FC236}">
                <ns2:creationId id="{3D1F2837-65D5-4E32-8822-4697B2C739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9208" y="4491514"/>
            <a:ext cx="42343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财务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D27125C6-3E64-4E01-B710-9814E42EAB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3970" y="4779645"/>
            <a:ext cx="83124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业务系统 · 源</a:t>
            </a:r>
          </a:p>
        </p:txBody>
      </p:sp>
      <p:sp>
        <p:nvSpPr>
          <p:cNvPr id="39" name="Line 39">
            <a:extLst>
              <a:ext uri="{FF2B5EF4-FFF2-40B4-BE49-F238E27FC236}">
                <ns2:creationId id="{8EB22AB9-A713-488D-8111-CEB4AA2D187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5100" y="2171700"/>
            <a:ext cx="2486025" cy="838200"/>
          </a:xfrm>
          <a:prstGeom prst="line">
            <a:avLst/>
          </a:prstGeom>
          <a:noFill/>
          <a:ln w="19050">
            <a:solidFill>
              <a:srgbClr val="347EAE"/>
            </a:solidFill>
            <a:custDash>
              <a:ds d="300000" sp="300000"/>
            </a:custDash>
            <a:tailEnd type="triangle" w="lg" len="lg"/>
          </a:ln>
        </p:spPr>
      </p:sp>
      <p:sp>
        <p:nvSpPr>
          <p:cNvPr id="40" name="Line 40">
            <a:extLst>
              <a:ext uri="{FF2B5EF4-FFF2-40B4-BE49-F238E27FC236}">
                <ns2:creationId id="{43E426DA-DB15-4B10-9C70-79B60D2E71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5100" y="3429000"/>
            <a:ext cx="2457450" cy="1"/>
          </a:xfrm>
          <a:prstGeom prst="line">
            <a:avLst/>
          </a:prstGeom>
          <a:noFill/>
          <a:ln w="19050">
            <a:solidFill>
              <a:srgbClr val="347EAE"/>
            </a:solidFill>
            <a:custDash>
              <a:ds d="300000" sp="300000"/>
            </a:custDash>
            <a:tailEnd type="triangle" w="lg" len="lg"/>
          </a:ln>
        </p:spPr>
      </p:sp>
      <p:sp>
        <p:nvSpPr>
          <p:cNvPr id="41" name="Line 41">
            <a:extLst>
              <a:ext uri="{FF2B5EF4-FFF2-40B4-BE49-F238E27FC236}">
                <ns2:creationId id="{9C1D3187-369D-4AE4-8BAF-9232873C3AF6}"/>
              </a:ext>
            </a:extLst>
          </p:cNvPr>
          <p:cNvSpPr>
            <a:spLocks noGrp="1"/>
          </p:cNvSpPr>
          <p:nvPr/>
        </p:nvSpPr>
        <p:spPr>
          <a:xfrm rot="0" flipH="0" flipV="1">
            <a:off x="2705100" y="3848100"/>
            <a:ext cx="2486025" cy="838200"/>
          </a:xfrm>
          <a:prstGeom prst="line">
            <a:avLst/>
          </a:prstGeom>
          <a:noFill/>
          <a:ln w="19050">
            <a:solidFill>
              <a:srgbClr val="347EAE"/>
            </a:solidFill>
            <a:custDash>
              <a:ds d="300000" sp="300000"/>
            </a:custDash>
            <a:tailEnd type="triangle" w="lg" len="lg"/>
          </a:ln>
        </p:spPr>
      </p:sp>
      <p:sp>
        <p:nvSpPr>
          <p:cNvPr id="43" name="Ellipse 43">
            <a:extLst>
              <a:ext uri="{FF2B5EF4-FFF2-40B4-BE49-F238E27FC236}">
                <ns2:creationId id="{A2EF95FE-0C37-4225-A0B0-7FF003E574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7800" y="2590800"/>
            <a:ext cx="1676400" cy="16764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effectLst>
            <a:glow rad="95250">
              <a:srgbClr val="347EAE">
                <a:alpha val="35000"/>
              </a:srgbClr>
            </a:glow>
          </a:effectLst>
          <a:ln>
            <a:noFill/>
          </a:ln>
        </p:spPr>
      </p:sp>
      <p:sp>
        <p:nvSpPr>
          <p:cNvPr id="44" name="Ellipse 44">
            <a:extLst>
              <a:ext uri="{FF2B5EF4-FFF2-40B4-BE49-F238E27FC236}">
                <ns2:creationId id="{4171CD1E-1014-4E45-BAF9-88E13453A4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10200" y="2743200"/>
            <a:ext cx="1371600" cy="137160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45" name="TextBox 45">
            <a:extLst>
              <a:ext uri="{FF2B5EF4-FFF2-40B4-BE49-F238E27FC236}">
                <ns2:creationId id="{7969FC4F-34CC-4154-B362-05648B49853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98975" y="3144679"/>
            <a:ext cx="99404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核心 ETL</a:t>
            </a:r>
          </a:p>
        </p:txBody>
      </p:sp>
      <p:sp>
        <p:nvSpPr>
          <p:cNvPr id="46" name="TextBox 46">
            <a:extLst>
              <a:ext uri="{FF2B5EF4-FFF2-40B4-BE49-F238E27FC236}">
                <ns2:creationId id="{88AE7C89-6155-462C-8F9D-AF5F03E673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34467" y="3411379"/>
            <a:ext cx="523065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枢纽</a:t>
            </a:r>
          </a:p>
        </p:txBody>
      </p:sp>
      <p:sp>
        <p:nvSpPr>
          <p:cNvPr id="47" name="TextBox 47">
            <a:extLst>
              <a:ext uri="{FF2B5EF4-FFF2-40B4-BE49-F238E27FC236}">
                <ns2:creationId id="{20B2C4DD-BF81-4649-84C9-1622555BD3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21680" y="3712845"/>
            <a:ext cx="54864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受控集成</a:t>
            </a:r>
          </a:p>
        </p:txBody>
      </p:sp>
      <p:sp>
        <p:nvSpPr>
          <p:cNvPr id="49" name="Rectangle 49">
            <a:extLst>
              <a:ext uri="{FF2B5EF4-FFF2-40B4-BE49-F238E27FC236}">
                <ns2:creationId id="{7C33C10A-49B1-45D6-A69C-E9F0DBDA2F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4686300"/>
            <a:ext cx="1238250" cy="32385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347EAE"/>
            </a:solidFill>
          </a:ln>
        </p:spPr>
      </p:sp>
      <p:sp>
        <p:nvSpPr>
          <p:cNvPr id="50" name="TextBox 50">
            <a:extLst>
              <a:ext uri="{FF2B5EF4-FFF2-40B4-BE49-F238E27FC236}">
                <ns2:creationId id="{C30B94CF-2D4E-420C-8ACB-836FF846FC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2732" y="4790599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映射 · 校验</a:t>
            </a:r>
          </a:p>
        </p:txBody>
      </p:sp>
      <p:sp>
        <p:nvSpPr>
          <p:cNvPr id="51" name="Rectangle 51">
            <a:extLst>
              <a:ext uri="{FF2B5EF4-FFF2-40B4-BE49-F238E27FC236}">
                <ns2:creationId id="{FA6442A2-265B-44E3-AD3A-9EB04626A2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00700" y="4686300"/>
            <a:ext cx="1238250" cy="32385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347EAE"/>
            </a:solidFill>
          </a:ln>
        </p:spPr>
      </p:sp>
      <p:sp>
        <p:nvSpPr>
          <p:cNvPr id="52" name="TextBox 52">
            <a:extLst>
              <a:ext uri="{FF2B5EF4-FFF2-40B4-BE49-F238E27FC236}">
                <ns2:creationId id="{6AEAD4F4-7CCF-4E57-9678-B39F34C97F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22432" y="4790599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版本 · 调度</a:t>
            </a:r>
          </a:p>
        </p:txBody>
      </p:sp>
      <p:sp>
        <p:nvSpPr>
          <p:cNvPr id="53" name="Rectangle 53">
            <a:extLst>
              <a:ext uri="{FF2B5EF4-FFF2-40B4-BE49-F238E27FC236}">
                <ns2:creationId id="{D2303B80-CE0C-45C7-AC16-762CF3F97E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10400" y="4686300"/>
            <a:ext cx="1333500" cy="32385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347EAE"/>
            </a:solidFill>
          </a:ln>
        </p:spPr>
      </p:sp>
      <p:sp>
        <p:nvSpPr>
          <p:cNvPr id="54" name="TextBox 54">
            <a:extLst>
              <a:ext uri="{FF2B5EF4-FFF2-40B4-BE49-F238E27FC236}">
                <ns2:creationId id="{D31E8216-A120-410B-9507-8523F58940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0971" y="4790599"/>
            <a:ext cx="77235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质量与血缘</a:t>
            </a:r>
          </a:p>
        </p:txBody>
      </p:sp>
      <p:sp>
        <p:nvSpPr>
          <p:cNvPr id="56" name="Line 56">
            <a:extLst>
              <a:ext uri="{FF2B5EF4-FFF2-40B4-BE49-F238E27FC236}">
                <ns2:creationId id="{C07407EA-CA1F-42A4-97C3-B2272689E5E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10400" y="3429000"/>
            <a:ext cx="19431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58" name="Rectangle 58">
            <a:extLst>
              <a:ext uri="{FF2B5EF4-FFF2-40B4-BE49-F238E27FC236}">
                <ns2:creationId id="{BB614C6E-7675-4329-A7AA-44BE8B8141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67800" y="2171700"/>
            <a:ext cx="2552700" cy="2514600"/>
          </a:xfrm>
          <a:prstGeom prst="roundRect">
            <a:avLst>
              <a:gd name="adj" fmla="val 6061"/>
            </a:avLst>
          </a:prstGeom>
          <a:solidFill>
            <a:srgbClr val="E9EFF5"/>
          </a:solidFill>
          <a:ln w="14288">
            <a:solidFill>
              <a:srgbClr val="347EAE"/>
            </a:solidFill>
          </a:ln>
        </p:spPr>
      </p:sp>
      <p:sp>
        <p:nvSpPr>
          <p:cNvPr id="59" name="Rectangle 59">
            <a:extLst>
              <a:ext uri="{FF2B5EF4-FFF2-40B4-BE49-F238E27FC236}">
                <ns2:creationId id="{BF61AF7F-BABC-4ACE-AA9C-F866E1C9DC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67800" y="2171700"/>
            <a:ext cx="2552700" cy="571500"/>
          </a:xfrm>
          <a:prstGeom prst="roundRect">
            <a:avLst>
              <a:gd name="adj" fmla="val 26667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60" name="Rectangle 60">
            <a:extLst>
              <a:ext uri="{FF2B5EF4-FFF2-40B4-BE49-F238E27FC236}">
                <ns2:creationId id="{5540BC98-931B-437E-8CC3-3A0EBEA906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67800" y="2590800"/>
            <a:ext cx="2552700" cy="152400"/>
          </a:xfrm>
          <a:prstGeom prst="rect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61" name="TextBox 61">
            <a:extLst>
              <a:ext uri="{FF2B5EF4-FFF2-40B4-BE49-F238E27FC236}">
                <ns2:creationId id="{9E2AFD15-E527-45D3-8DCD-4C4AE54797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41384" y="2386489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共享可信数据</a:t>
            </a:r>
          </a:p>
        </p:txBody>
      </p:sp>
      <p:sp>
        <p:nvSpPr>
          <p:cNvPr id="62" name="Freeform 62">
            <a:extLst>
              <a:ext uri="{FF2B5EF4-FFF2-40B4-BE49-F238E27FC236}">
                <ns2:creationId id="{A0E12028-EC02-43A7-9D9A-3B59C1B7FD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064669"/>
            <a:ext cx="190500" cy="71438"/>
          </a:xfrm>
          <a:custGeom>
            <a:rect l="l" t="t" r="r" b="b"/>
            <a:pathLst>
              <a:path w="190500" h="71438">
                <a:moveTo>
                  <a:pt x="0" y="35719"/>
                </a:moveTo>
                <a:cubicBezTo>
                  <a:pt x="0" y="55446"/>
                  <a:pt x="42645" y="71438"/>
                  <a:pt x="95250" y="71438"/>
                </a:cubicBezTo>
                <a:cubicBezTo>
                  <a:pt x="147855" y="71438"/>
                  <a:pt x="190500" y="55446"/>
                  <a:pt x="190500" y="35719"/>
                </a:cubicBezTo>
                <a:cubicBezTo>
                  <a:pt x="190500" y="15992"/>
                  <a:pt x="147855" y="0"/>
                  <a:pt x="95250" y="0"/>
                </a:cubicBezTo>
                <a:cubicBezTo>
                  <a:pt x="42645" y="0"/>
                  <a:pt x="0" y="15992"/>
                  <a:pt x="0" y="35719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3" name="Freeform 63">
            <a:extLst>
              <a:ext uri="{FF2B5EF4-FFF2-40B4-BE49-F238E27FC236}">
                <ns2:creationId id="{99554D4F-B4B0-4BA6-8D63-AC65CCF035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100388"/>
            <a:ext cx="190500" cy="107156"/>
          </a:xfrm>
          <a:custGeom>
            <a:rect l="l" t="t" r="r" b="b"/>
            <a:pathLst>
              <a:path w="190500" h="107156">
                <a:moveTo>
                  <a:pt x="0" y="0"/>
                </a:moveTo>
                <a:lnTo>
                  <a:pt x="0" y="71438"/>
                </a:lnTo>
                <a:cubicBezTo>
                  <a:pt x="0" y="91164"/>
                  <a:pt x="42645" y="107156"/>
                  <a:pt x="95250" y="107156"/>
                </a:cubicBezTo>
                <a:cubicBezTo>
                  <a:pt x="147855" y="107156"/>
                  <a:pt x="190500" y="91164"/>
                  <a:pt x="190500" y="71438"/>
                </a:cubicBezTo>
                <a:lnTo>
                  <a:pt x="1905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4" name="Freeform 64">
            <a:extLst>
              <a:ext uri="{FF2B5EF4-FFF2-40B4-BE49-F238E27FC236}">
                <ns2:creationId id="{428B559C-C233-4C1B-9BE3-EAACB9DFFD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171825"/>
            <a:ext cx="190500" cy="107156"/>
          </a:xfrm>
          <a:custGeom>
            <a:rect l="l" t="t" r="r" b="b"/>
            <a:pathLst>
              <a:path w="190500" h="107156">
                <a:moveTo>
                  <a:pt x="0" y="0"/>
                </a:moveTo>
                <a:lnTo>
                  <a:pt x="0" y="71438"/>
                </a:lnTo>
                <a:cubicBezTo>
                  <a:pt x="0" y="91164"/>
                  <a:pt x="42645" y="107156"/>
                  <a:pt x="95250" y="107156"/>
                </a:cubicBezTo>
                <a:cubicBezTo>
                  <a:pt x="147855" y="107156"/>
                  <a:pt x="190500" y="91164"/>
                  <a:pt x="190500" y="71438"/>
                </a:cubicBezTo>
                <a:lnTo>
                  <a:pt x="1905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6" name="TextBox 66">
            <a:extLst>
              <a:ext uri="{FF2B5EF4-FFF2-40B4-BE49-F238E27FC236}">
                <ns2:creationId id="{C562C38B-09D8-4BD7-8D43-19E1573F35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96462" y="3098006"/>
            <a:ext cx="37361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报送</a:t>
            </a:r>
          </a:p>
        </p:txBody>
      </p:sp>
      <p:sp>
        <p:nvSpPr>
          <p:cNvPr id="67" name="Line 67">
            <a:extLst>
              <a:ext uri="{FF2B5EF4-FFF2-40B4-BE49-F238E27FC236}">
                <ns2:creationId id="{94EE3268-BF81-4EF8-AC2B-F38AFEBA1D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91650" y="3448050"/>
            <a:ext cx="1905000" cy="9525"/>
          </a:xfrm>
          <a:custGeom>
            <a:rect l="l" t="t" r="r" b="b"/>
            <a:pathLst>
              <a:path w="1905000" h="9525">
                <a:moveTo>
                  <a:pt x="0" y="0"/>
                </a:moveTo>
                <a:lnTo>
                  <a:pt x="19050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68" name="Freeform 68">
            <a:extLst>
              <a:ext uri="{FF2B5EF4-FFF2-40B4-BE49-F238E27FC236}">
                <ns2:creationId id="{A330764E-7E33-4B5D-B3C8-31B8FFBCAB9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27369" y="3781425"/>
            <a:ext cx="71438" cy="95250"/>
          </a:xfrm>
          <a:custGeom>
            <a:rect l="l" t="t" r="r" b="b"/>
            <a:pathLst>
              <a:path w="71438" h="95250">
                <a:moveTo>
                  <a:pt x="0" y="11906"/>
                </a:moveTo>
                <a:cubicBezTo>
                  <a:pt x="0" y="5331"/>
                  <a:pt x="5331" y="0"/>
                  <a:pt x="11906" y="0"/>
                </a:cubicBezTo>
                <a:lnTo>
                  <a:pt x="59531" y="0"/>
                </a:lnTo>
                <a:cubicBezTo>
                  <a:pt x="66107" y="0"/>
                  <a:pt x="71438" y="5331"/>
                  <a:pt x="71438" y="11906"/>
                </a:cubicBezTo>
                <a:lnTo>
                  <a:pt x="71438" y="83344"/>
                </a:lnTo>
                <a:cubicBezTo>
                  <a:pt x="71438" y="89919"/>
                  <a:pt x="66107" y="95250"/>
                  <a:pt x="59531" y="95250"/>
                </a:cubicBezTo>
                <a:lnTo>
                  <a:pt x="11906" y="95250"/>
                </a:lnTo>
                <a:cubicBezTo>
                  <a:pt x="5331" y="95250"/>
                  <a:pt x="0" y="89919"/>
                  <a:pt x="0" y="83344"/>
                </a:cubicBezTo>
                <a:lnTo>
                  <a:pt x="0" y="11906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EE6E05A9-DDED-4E61-B98D-6EECFEE792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70244" y="3733800"/>
            <a:ext cx="71438" cy="142875"/>
          </a:xfrm>
          <a:custGeom>
            <a:rect l="l" t="t" r="r" b="b"/>
            <a:pathLst>
              <a:path w="71438" h="142875">
                <a:moveTo>
                  <a:pt x="0" y="11906"/>
                </a:moveTo>
                <a:cubicBezTo>
                  <a:pt x="0" y="5331"/>
                  <a:pt x="5331" y="0"/>
                  <a:pt x="11906" y="0"/>
                </a:cubicBezTo>
                <a:lnTo>
                  <a:pt x="59531" y="0"/>
                </a:lnTo>
                <a:cubicBezTo>
                  <a:pt x="66107" y="0"/>
                  <a:pt x="71438" y="5331"/>
                  <a:pt x="71438" y="11906"/>
                </a:cubicBezTo>
                <a:lnTo>
                  <a:pt x="71438" y="130969"/>
                </a:lnTo>
                <a:cubicBezTo>
                  <a:pt x="71438" y="137544"/>
                  <a:pt x="66107" y="142875"/>
                  <a:pt x="59531" y="142875"/>
                </a:cubicBezTo>
                <a:lnTo>
                  <a:pt x="11906" y="142875"/>
                </a:lnTo>
                <a:cubicBezTo>
                  <a:pt x="5331" y="142875"/>
                  <a:pt x="0" y="137544"/>
                  <a:pt x="0" y="130969"/>
                </a:cubicBezTo>
                <a:lnTo>
                  <a:pt x="0" y="11906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B51E1EBE-1CF6-45CC-A103-89F7E68C8E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98806" y="3686175"/>
            <a:ext cx="71438" cy="190500"/>
          </a:xfrm>
          <a:custGeom>
            <a:rect l="l" t="t" r="r" b="b"/>
            <a:pathLst>
              <a:path w="71438" h="190500">
                <a:moveTo>
                  <a:pt x="0" y="11906"/>
                </a:moveTo>
                <a:cubicBezTo>
                  <a:pt x="0" y="5331"/>
                  <a:pt x="5331" y="0"/>
                  <a:pt x="11906" y="0"/>
                </a:cubicBezTo>
                <a:lnTo>
                  <a:pt x="59531" y="0"/>
                </a:lnTo>
                <a:cubicBezTo>
                  <a:pt x="66107" y="0"/>
                  <a:pt x="71438" y="5331"/>
                  <a:pt x="71438" y="11906"/>
                </a:cubicBezTo>
                <a:lnTo>
                  <a:pt x="71438" y="178594"/>
                </a:lnTo>
                <a:cubicBezTo>
                  <a:pt x="71438" y="185169"/>
                  <a:pt x="66107" y="190500"/>
                  <a:pt x="59531" y="190500"/>
                </a:cubicBezTo>
                <a:lnTo>
                  <a:pt x="11906" y="190500"/>
                </a:lnTo>
                <a:cubicBezTo>
                  <a:pt x="5331" y="190500"/>
                  <a:pt x="0" y="185169"/>
                  <a:pt x="0" y="178594"/>
                </a:cubicBezTo>
                <a:lnTo>
                  <a:pt x="0" y="11906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4A50CB25-82B8-4E1F-9165-0A92998A9F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876675"/>
            <a:ext cx="166688" cy="9525"/>
          </a:xfrm>
          <a:custGeom>
            <a:rect l="l" t="t" r="r" b="b"/>
            <a:pathLst>
              <a:path w="166688" h="9525">
                <a:moveTo>
                  <a:pt x="0" y="0"/>
                </a:moveTo>
                <a:lnTo>
                  <a:pt x="166688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3" name="TextBox 73">
            <a:extLst>
              <a:ext uri="{FF2B5EF4-FFF2-40B4-BE49-F238E27FC236}">
                <ns2:creationId id="{E90B6020-203E-4243-A645-B25EF12281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96462" y="370760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经营分析</a:t>
            </a:r>
          </a:p>
        </p:txBody>
      </p:sp>
      <p:sp>
        <p:nvSpPr>
          <p:cNvPr id="74" name="Line 74">
            <a:extLst>
              <a:ext uri="{FF2B5EF4-FFF2-40B4-BE49-F238E27FC236}">
                <ns2:creationId id="{4F789316-59D9-47A2-B84D-7B80927F3C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91650" y="4057650"/>
            <a:ext cx="1905000" cy="9525"/>
          </a:xfrm>
          <a:custGeom>
            <a:rect l="l" t="t" r="r" b="b"/>
            <a:pathLst>
              <a:path w="1905000" h="9525">
                <a:moveTo>
                  <a:pt x="0" y="0"/>
                </a:moveTo>
                <a:lnTo>
                  <a:pt x="19050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75" name="Freeform 75">
            <a:extLst>
              <a:ext uri="{FF2B5EF4-FFF2-40B4-BE49-F238E27FC236}">
                <ns2:creationId id="{49F76E53-40EB-48EB-A68D-B24780B14E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27369" y="4295775"/>
            <a:ext cx="202406" cy="190500"/>
          </a:xfrm>
          <a:custGeom>
            <a:rect l="l" t="t" r="r" b="b"/>
            <a:pathLst>
              <a:path w="202406" h="190500">
                <a:moveTo>
                  <a:pt x="154781" y="166688"/>
                </a:moveTo>
                <a:cubicBezTo>
                  <a:pt x="167933" y="166688"/>
                  <a:pt x="178594" y="177349"/>
                  <a:pt x="178594" y="190500"/>
                </a:cubicBezTo>
                <a:cubicBezTo>
                  <a:pt x="178594" y="177349"/>
                  <a:pt x="189255" y="166688"/>
                  <a:pt x="202406" y="166688"/>
                </a:cubicBezTo>
                <a:cubicBezTo>
                  <a:pt x="189255" y="166688"/>
                  <a:pt x="178594" y="156026"/>
                  <a:pt x="178594" y="142875"/>
                </a:cubicBezTo>
                <a:cubicBezTo>
                  <a:pt x="178594" y="156026"/>
                  <a:pt x="167933" y="166688"/>
                  <a:pt x="154781" y="166688"/>
                </a:cubicBezTo>
                <a:moveTo>
                  <a:pt x="154781" y="23812"/>
                </a:moveTo>
                <a:cubicBezTo>
                  <a:pt x="167933" y="23812"/>
                  <a:pt x="178594" y="34474"/>
                  <a:pt x="178594" y="47625"/>
                </a:cubicBezTo>
                <a:cubicBezTo>
                  <a:pt x="178594" y="34474"/>
                  <a:pt x="189255" y="23812"/>
                  <a:pt x="202406" y="23812"/>
                </a:cubicBezTo>
                <a:cubicBezTo>
                  <a:pt x="189255" y="23812"/>
                  <a:pt x="178594" y="13151"/>
                  <a:pt x="178594" y="0"/>
                </a:cubicBezTo>
                <a:cubicBezTo>
                  <a:pt x="178594" y="13151"/>
                  <a:pt x="167933" y="23812"/>
                  <a:pt x="154781" y="23812"/>
                </a:cubicBezTo>
                <a:moveTo>
                  <a:pt x="71438" y="166688"/>
                </a:moveTo>
                <a:cubicBezTo>
                  <a:pt x="71438" y="127234"/>
                  <a:pt x="103421" y="95250"/>
                  <a:pt x="142875" y="95250"/>
                </a:cubicBezTo>
                <a:cubicBezTo>
                  <a:pt x="103421" y="95250"/>
                  <a:pt x="71438" y="63266"/>
                  <a:pt x="71438" y="23812"/>
                </a:cubicBezTo>
                <a:cubicBezTo>
                  <a:pt x="71438" y="63266"/>
                  <a:pt x="39454" y="95250"/>
                  <a:pt x="0" y="95250"/>
                </a:cubicBezTo>
                <a:cubicBezTo>
                  <a:pt x="39454" y="95250"/>
                  <a:pt x="71438" y="127234"/>
                  <a:pt x="71438" y="16668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6" name="TextBox 76">
            <a:extLst>
              <a:ext uri="{FF2B5EF4-FFF2-40B4-BE49-F238E27FC236}">
                <ns2:creationId id="{A5DC5DAD-2EDF-4FC0-A338-5E29BC7BA1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96462" y="431720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业务应用</a:t>
            </a:r>
          </a:p>
        </p:txBody>
      </p:sp>
      <p:sp>
        <p:nvSpPr>
          <p:cNvPr id="78" name="TextBox 78">
            <a:extLst>
              <a:ext uri="{FF2B5EF4-FFF2-40B4-BE49-F238E27FC236}">
                <ns2:creationId id="{C0F94231-5D11-4E8C-9544-E37F901307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54595" y="5487352"/>
            <a:ext cx="64828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让关键转换规则、调度与质量检查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被共同管理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——避免每条点对点链路单独解释同一个客户和指标</a:t>
            </a:r>
          </a:p>
        </p:txBody>
      </p:sp>
      <p:sp>
        <p:nvSpPr>
          <p:cNvPr id="79" name="TextBox 79">
            <a:extLst>
              <a:ext uri="{FF2B5EF4-FFF2-40B4-BE49-F238E27FC236}">
                <ns2:creationId id="{56B1899A-1EF4-4F6B-90EB-D5C3E207AE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76437" y="5762149"/>
            <a:ext cx="443912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核心并不等于一台服务器，也不等于所有数据必须物理汇入一个数据库</a:t>
            </a:r>
          </a:p>
        </p:txBody>
      </p:sp>
      <p:sp>
        <p:nvSpPr>
          <p:cNvPr id="81" name="TextBox 81">
            <a:extLst>
              <a:ext uri="{FF2B5EF4-FFF2-40B4-BE49-F238E27FC236}">
                <ns2:creationId id="{36C4F4EC-8255-4D68-AABF-F95C1CD73474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10</a:t>
            </a:r>
          </a:p>
        </p:txBody>
      </p:sp>
    </p:spTree>
    <p:extLst>
      <p:ext uri="{BB962C8B-B14F-4D97-AF65-F5344CB8AC3E}">
        <ns3:creationId val="328368183"/>
      </p:ext>
    </p:extLst>
  </p:cSld>
</p:sld>
</file>

<file path=ppt/slides/slide1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20" name="">
            <a:extLst>
              <a:ext uri="{FF2B5EF4-FFF2-40B4-BE49-F238E27FC236}">
                <ns2:creationId id="{FA239F00-55C4-48B8-8F80-04C74833D7F8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34215：我的数据治理建设框架</a:t>
            </a:r>
          </a:p>
        </p:txBody>
      </p:sp>
      <p:sp>
        <p:nvSpPr>
          <p:cNvPr id="2" name="">
            <a:extLst>
              <a:ext uri="{FF2B5EF4-FFF2-40B4-BE49-F238E27FC236}">
                <ns2:creationId id="{4E2D367F-BF37-4749-BD69-04119FBA466A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从可信数据出发，逐步建设可用能力。</a:t>
            </a:r>
          </a:p>
        </p:txBody>
      </p:sp>
      <p:sp>
        <p:nvSpPr>
          <p:cNvPr id="3" name="">
            <a:extLst>
              <a:ext uri="{FF2B5EF4-FFF2-40B4-BE49-F238E27FC236}">
                <ns2:creationId id="{CA2CD922-0B6D-473E-AE5D-581BFE852BAF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11</a:t>
            </a:r>
          </a:p>
        </p:txBody>
      </p:sp>
      <p:sp>
        <p:nvSpPr>
          <p:cNvPr id="4" name="">
            <a:extLst>
              <a:ext uri="{FF2B5EF4-FFF2-40B4-BE49-F238E27FC236}">
                <ns2:creationId id="{37E0CBFF-32ED-4007-BE56-3E2CFE4C7456}"/>
              </a:ext>
            </a:extLst>
          </p:cNvPr>
          <p:cNvSpPr>
            <a:spLocks noGrp="1"/>
          </p:cNvSpPr>
          <p:nvPr/>
        </p:nvSpPr>
        <p:spPr>
          <a:xfrm>
            <a:off x="781050" y="1676400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3</a:t>
            </a:r>
          </a:p>
        </p:txBody>
      </p:sp>
      <p:sp>
        <p:nvSpPr>
          <p:cNvPr id="5" name="">
            <a:extLst>
              <a:ext uri="{FF2B5EF4-FFF2-40B4-BE49-F238E27FC236}">
                <ns2:creationId id="{4C5F90E1-C6AB-4F30-B0F1-D300DB0E038E}"/>
              </a:ext>
            </a:extLst>
          </p:cNvPr>
          <p:cNvSpPr>
            <a:spLocks noGrp="1"/>
          </p:cNvSpPr>
          <p:nvPr/>
        </p:nvSpPr>
        <p:spPr>
          <a:xfrm>
            <a:off x="1762125" y="1762125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质量三步</a:t>
            </a:r>
          </a:p>
        </p:txBody>
      </p:sp>
      <p:sp>
        <p:nvSpPr>
          <p:cNvPr id="6" name="">
            <a:extLst>
              <a:ext uri="{FF2B5EF4-FFF2-40B4-BE49-F238E27FC236}">
                <ns2:creationId id="{19EB1958-B567-4427-A9A5-A0C90DE68D87}"/>
              </a:ext>
            </a:extLst>
          </p:cNvPr>
          <p:cNvSpPr>
            <a:spLocks noGrp="1"/>
          </p:cNvSpPr>
          <p:nvPr/>
        </p:nvSpPr>
        <p:spPr>
          <a:xfrm>
            <a:off x="4057650" y="1800225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可信主数据 → 可信综合数据 → 全生命周期质量管理</a:t>
            </a:r>
          </a:p>
        </p:txBody>
      </p:sp>
      <p:sp>
        <p:nvSpPr>
          <p:cNvPr id="7" name="">
            <a:extLst>
              <a:ext uri="{FF2B5EF4-FFF2-40B4-BE49-F238E27FC236}">
                <ns2:creationId id="{CAD0E70E-18AE-4BFC-8574-A33407554045}"/>
              </a:ext>
            </a:extLst>
          </p:cNvPr>
          <p:cNvSpPr>
            <a:spLocks noGrp="1"/>
          </p:cNvSpPr>
          <p:nvPr/>
        </p:nvSpPr>
        <p:spPr>
          <a:xfrm>
            <a:off x="781050" y="2486025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4</a:t>
            </a:r>
          </a:p>
        </p:txBody>
      </p:sp>
      <p:sp>
        <p:nvSpPr>
          <p:cNvPr id="8" name="">
            <a:extLst>
              <a:ext uri="{FF2B5EF4-FFF2-40B4-BE49-F238E27FC236}">
                <ns2:creationId id="{B686F003-E576-433B-AC10-6EBD39AE4A4A}"/>
              </a:ext>
            </a:extLst>
          </p:cNvPr>
          <p:cNvSpPr>
            <a:spLocks noGrp="1"/>
          </p:cNvSpPr>
          <p:nvPr/>
        </p:nvSpPr>
        <p:spPr>
          <a:xfrm>
            <a:off x="1762125" y="2571750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四类主数据</a:t>
            </a:r>
          </a:p>
        </p:txBody>
      </p:sp>
      <p:sp>
        <p:nvSpPr>
          <p:cNvPr id="9" name="">
            <a:extLst>
              <a:ext uri="{FF2B5EF4-FFF2-40B4-BE49-F238E27FC236}">
                <ns2:creationId id="{57662450-27A2-4C50-9C05-6DAC0E7B1F48}"/>
              </a:ext>
            </a:extLst>
          </p:cNvPr>
          <p:cNvSpPr>
            <a:spLocks noGrp="1"/>
          </p:cNvSpPr>
          <p:nvPr/>
        </p:nvSpPr>
        <p:spPr>
          <a:xfrm>
            <a:off x="4057650" y="2609850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客户 · 基础产品 · 自有资金 · 组织与员工</a:t>
            </a:r>
          </a:p>
        </p:txBody>
      </p:sp>
      <p:sp>
        <p:nvSpPr>
          <p:cNvPr id="10" name="">
            <a:extLst>
              <a:ext uri="{FF2B5EF4-FFF2-40B4-BE49-F238E27FC236}">
                <ns2:creationId id="{032BDA02-9EB6-407F-B24D-F4654320602B}"/>
              </a:ext>
            </a:extLst>
          </p:cNvPr>
          <p:cNvSpPr>
            <a:spLocks noGrp="1"/>
          </p:cNvSpPr>
          <p:nvPr/>
        </p:nvSpPr>
        <p:spPr>
          <a:xfrm>
            <a:off x="781050" y="3295650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2</a:t>
            </a:r>
          </a:p>
        </p:txBody>
      </p:sp>
      <p:sp>
        <p:nvSpPr>
          <p:cNvPr id="11" name="">
            <a:extLst>
              <a:ext uri="{FF2B5EF4-FFF2-40B4-BE49-F238E27FC236}">
                <ns2:creationId id="{A5EEBAE2-26FF-454C-A776-8A35F2CCA7EF}"/>
              </a:ext>
            </a:extLst>
          </p:cNvPr>
          <p:cNvSpPr>
            <a:spLocks noGrp="1"/>
          </p:cNvSpPr>
          <p:nvPr/>
        </p:nvSpPr>
        <p:spPr>
          <a:xfrm>
            <a:off x="1762125" y="3381375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两个抓手</a:t>
            </a:r>
          </a:p>
        </p:txBody>
      </p:sp>
      <p:sp>
        <p:nvSpPr>
          <p:cNvPr id="12" name="">
            <a:extLst>
              <a:ext uri="{FF2B5EF4-FFF2-40B4-BE49-F238E27FC236}">
                <ns2:creationId id="{E1E36CD2-2DC6-48B7-A9FB-831964F54278}"/>
              </a:ext>
            </a:extLst>
          </p:cNvPr>
          <p:cNvSpPr>
            <a:spLocks noGrp="1"/>
          </p:cNvSpPr>
          <p:nvPr/>
        </p:nvSpPr>
        <p:spPr>
          <a:xfrm>
            <a:off x="4057650" y="3419475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集中报送数仓 + 数据管理系统</a:t>
            </a:r>
          </a:p>
        </p:txBody>
      </p:sp>
      <p:sp>
        <p:nvSpPr>
          <p:cNvPr id="13" name="">
            <a:extLst>
              <a:ext uri="{FF2B5EF4-FFF2-40B4-BE49-F238E27FC236}">
                <ns2:creationId id="{73D6FF75-F176-4225-9A51-2DAEB8C4E72A}"/>
              </a:ext>
            </a:extLst>
          </p:cNvPr>
          <p:cNvSpPr>
            <a:spLocks noGrp="1"/>
          </p:cNvSpPr>
          <p:nvPr/>
        </p:nvSpPr>
        <p:spPr>
          <a:xfrm>
            <a:off x="781050" y="4105275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1</a:t>
            </a:r>
          </a:p>
        </p:txBody>
      </p:sp>
      <p:sp>
        <p:nvSpPr>
          <p:cNvPr id="14" name="">
            <a:extLst>
              <a:ext uri="{FF2B5EF4-FFF2-40B4-BE49-F238E27FC236}">
                <ns2:creationId id="{64A4766C-FAD9-4F31-8835-CDFA8948F776}"/>
              </a:ext>
            </a:extLst>
          </p:cNvPr>
          <p:cNvSpPr>
            <a:spLocks noGrp="1"/>
          </p:cNvSpPr>
          <p:nvPr/>
        </p:nvSpPr>
        <p:spPr>
          <a:xfrm>
            <a:off x="1762125" y="4191000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资产清单</a:t>
            </a:r>
          </a:p>
        </p:txBody>
      </p:sp>
      <p:sp>
        <p:nvSpPr>
          <p:cNvPr id="15" name="">
            <a:extLst>
              <a:ext uri="{FF2B5EF4-FFF2-40B4-BE49-F238E27FC236}">
                <ns2:creationId id="{82F6BD6E-D382-4199-881E-C804119E5319}"/>
              </a:ext>
            </a:extLst>
          </p:cNvPr>
          <p:cNvSpPr>
            <a:spLocks noGrp="1"/>
          </p:cNvSpPr>
          <p:nvPr/>
        </p:nvSpPr>
        <p:spPr>
          <a:xfrm>
            <a:off x="4057650" y="4229100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是什么 · 谁负责 · 在哪里 · 是否有效</a:t>
            </a:r>
          </a:p>
        </p:txBody>
      </p:sp>
      <p:sp>
        <p:nvSpPr>
          <p:cNvPr id="16" name="">
            <a:extLst>
              <a:ext uri="{FF2B5EF4-FFF2-40B4-BE49-F238E27FC236}">
                <ns2:creationId id="{DE75ED12-C6EB-4C8B-B32E-6276F147666D}"/>
              </a:ext>
            </a:extLst>
          </p:cNvPr>
          <p:cNvSpPr>
            <a:spLocks noGrp="1"/>
          </p:cNvSpPr>
          <p:nvPr/>
        </p:nvSpPr>
        <p:spPr>
          <a:xfrm>
            <a:off x="781050" y="4914900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5</a:t>
            </a:r>
          </a:p>
        </p:txBody>
      </p:sp>
      <p:sp>
        <p:nvSpPr>
          <p:cNvPr id="17" name="">
            <a:extLst>
              <a:ext uri="{FF2B5EF4-FFF2-40B4-BE49-F238E27FC236}">
                <ns2:creationId id="{4BA57F73-4C26-4184-97FE-C72050003283}"/>
              </a:ext>
            </a:extLst>
          </p:cNvPr>
          <p:cNvSpPr>
            <a:spLocks noGrp="1"/>
          </p:cNvSpPr>
          <p:nvPr/>
        </p:nvSpPr>
        <p:spPr>
          <a:xfrm>
            <a:off x="1762125" y="5000625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支撑能力</a:t>
            </a:r>
          </a:p>
        </p:txBody>
      </p:sp>
      <p:sp>
        <p:nvSpPr>
          <p:cNvPr id="18" name="">
            <a:extLst>
              <a:ext uri="{FF2B5EF4-FFF2-40B4-BE49-F238E27FC236}">
                <ns2:creationId id="{43F4D35B-601A-4497-80BD-C7A113CF8169}"/>
              </a:ext>
            </a:extLst>
          </p:cNvPr>
          <p:cNvSpPr>
            <a:spLocks noGrp="1"/>
          </p:cNvSpPr>
          <p:nvPr/>
        </p:nvSpPr>
        <p:spPr>
          <a:xfrm>
            <a:off x="4057650" y="5038725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MPP / 分布式 OLAP · 图计算 · 数据智能 · 隐私计算 · NLP</a:t>
            </a:r>
          </a:p>
        </p:txBody>
      </p:sp>
      <p:sp>
        <p:nvSpPr>
          <p:cNvPr id="19" name="">
            <a:extLst>
              <a:ext uri="{FF2B5EF4-FFF2-40B4-BE49-F238E27FC236}">
                <ns2:creationId id="{76256BBC-7CCE-499B-8FA0-20C9E9290793}"/>
              </a:ext>
            </a:extLst>
          </p:cNvPr>
          <p:cNvSpPr>
            <a:spLocks noGrp="1"/>
          </p:cNvSpPr>
          <p:nvPr/>
        </p:nvSpPr>
        <p:spPr>
          <a:xfrm>
            <a:off x="781050" y="6048375"/>
            <a:ext cx="10477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75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75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1575" b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这是建设路线图，不是一次性采购清单。</a:t>
            </a:r>
          </a:p>
        </p:txBody>
      </p:sp>
    </p:spTree>
    <p:extLst>
      <p:ext uri="{BB962C8B-B14F-4D97-AF65-F5344CB8AC3E}">
        <ns3:creationId val="751152946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205A26D4-D8A1-440A-A1B8-80D599D0083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9511EEB7-9E47-474C-BE65-236D6B7996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D850F05B-216C-4302-A2FF-D8E38786C4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3 步：每一步都有能验证的用途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3FF5F57F-3D9F-43CD-A4CE-90607AE165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先获得收益，再决定是否继续扩大治理范围。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6066AFF3-CA47-49F2-BF1B-5E31D4A781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2381250"/>
            <a:ext cx="2095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8E594A8B-538B-4AA7-814C-046CD790F5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2381250"/>
            <a:ext cx="2095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10" name="Ellipse 10">
            <a:extLst>
              <a:ext uri="{FF2B5EF4-FFF2-40B4-BE49-F238E27FC236}">
                <ns2:creationId id="{BBE84570-7488-4222-B5BF-8528FE97A5A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2000250"/>
            <a:ext cx="762000" cy="7620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11608C48-D84F-48E7-9575-73287F0D6EF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62175" y="2066925"/>
            <a:ext cx="628650" cy="62865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12" name="TextBox 12">
            <a:extLst>
              <a:ext uri="{FF2B5EF4-FFF2-40B4-BE49-F238E27FC236}">
                <ns2:creationId id="{75207AD7-DC22-4757-88F1-F3C6862CAE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336325" y="2148840"/>
            <a:ext cx="280349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13" name="TextBox 13">
            <a:extLst>
              <a:ext uri="{FF2B5EF4-FFF2-40B4-BE49-F238E27FC236}">
                <ns2:creationId id="{E6FCD6D8-6EFF-4925-AF2B-2EF6F4C5EF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354063" y="2460784"/>
            <a:ext cx="244873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675" b="1" dirty="0">
                <a:solidFill>
                  <a:srgbClr val="192F43">
                    <a:alphaMod val="80000"/>
                  </a:srgbClr>
                </a:solidFill>
                <a:latin typeface="Segoe UI"/>
                <a:ea typeface="Microsoft YaHei"/>
                <a:cs typeface="Segoe UI"/>
              </a:rPr>
              <a:t>STEP</a:t>
            </a:r>
          </a:p>
        </p:txBody>
      </p:sp>
      <p:sp>
        <p:nvSpPr>
          <p:cNvPr id="14" name="Line 14">
            <a:extLst>
              <a:ext uri="{FF2B5EF4-FFF2-40B4-BE49-F238E27FC236}">
                <ns2:creationId id="{7DA8BB7B-750F-40E9-A13E-1CA93E02CD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76500" y="2762250"/>
            <a:ext cx="9525" cy="247650"/>
          </a:xfrm>
          <a:custGeom>
            <a:rect l="l" t="t" r="r" b="b"/>
            <a:pathLst>
              <a:path w="952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97205718-16F3-4B92-8C30-980A27F5A2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3009900"/>
            <a:ext cx="3238500" cy="2571750"/>
          </a:xfrm>
          <a:prstGeom prst="roundRect">
            <a:avLst>
              <a:gd name="adj" fmla="val 444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6" name="Rectangle 16">
            <a:extLst>
              <a:ext uri="{FF2B5EF4-FFF2-40B4-BE49-F238E27FC236}">
                <ns2:creationId id="{975F02C3-8F33-47A3-A4E3-8F77C8B2E1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3238500"/>
            <a:ext cx="38100" cy="381000"/>
          </a:xfrm>
          <a:prstGeom prst="rect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17" name="Freeform 17">
            <a:extLst>
              <a:ext uri="{FF2B5EF4-FFF2-40B4-BE49-F238E27FC236}">
                <ns2:creationId id="{79552A46-A777-4689-9FAF-63FE6B0E04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8731" y="3393284"/>
            <a:ext cx="242885" cy="242885"/>
          </a:xfrm>
          <a:custGeom>
            <a:rect l="l" t="t" r="r" b="b"/>
            <a:pathLst>
              <a:path w="242885" h="242885">
                <a:moveTo>
                  <a:pt x="182908" y="11373"/>
                </a:moveTo>
                <a:lnTo>
                  <a:pt x="231512" y="59977"/>
                </a:lnTo>
                <a:cubicBezTo>
                  <a:pt x="238794" y="67258"/>
                  <a:pt x="242885" y="77133"/>
                  <a:pt x="242885" y="87430"/>
                </a:cubicBezTo>
                <a:cubicBezTo>
                  <a:pt x="242885" y="97727"/>
                  <a:pt x="238794" y="107603"/>
                  <a:pt x="231512" y="114883"/>
                </a:cubicBezTo>
                <a:lnTo>
                  <a:pt x="195848" y="150547"/>
                </a:lnTo>
                <a:cubicBezTo>
                  <a:pt x="188568" y="157829"/>
                  <a:pt x="178692" y="161920"/>
                  <a:pt x="168395" y="161920"/>
                </a:cubicBezTo>
                <a:cubicBezTo>
                  <a:pt x="158098" y="161920"/>
                  <a:pt x="148223" y="157829"/>
                  <a:pt x="140942" y="150547"/>
                </a:cubicBezTo>
                <a:lnTo>
                  <a:pt x="136881" y="146486"/>
                </a:lnTo>
                <a:lnTo>
                  <a:pt x="48389" y="234978"/>
                </a:lnTo>
                <a:cubicBezTo>
                  <a:pt x="43905" y="239461"/>
                  <a:pt x="37986" y="242222"/>
                  <a:pt x="31670" y="242777"/>
                </a:cubicBezTo>
                <a:lnTo>
                  <a:pt x="29308" y="242885"/>
                </a:lnTo>
                <a:lnTo>
                  <a:pt x="13494" y="242885"/>
                </a:lnTo>
                <a:cubicBezTo>
                  <a:pt x="6653" y="242884"/>
                  <a:pt x="895" y="237764"/>
                  <a:pt x="94" y="230970"/>
                </a:cubicBezTo>
                <a:lnTo>
                  <a:pt x="0" y="229391"/>
                </a:lnTo>
                <a:lnTo>
                  <a:pt x="0" y="213576"/>
                </a:lnTo>
                <a:cubicBezTo>
                  <a:pt x="2" y="207240"/>
                  <a:pt x="2232" y="201107"/>
                  <a:pt x="6302" y="196251"/>
                </a:cubicBezTo>
                <a:lnTo>
                  <a:pt x="7907" y="194496"/>
                </a:lnTo>
                <a:lnTo>
                  <a:pt x="13494" y="188910"/>
                </a:lnTo>
                <a:lnTo>
                  <a:pt x="40481" y="188910"/>
                </a:lnTo>
                <a:lnTo>
                  <a:pt x="40481" y="161922"/>
                </a:lnTo>
                <a:lnTo>
                  <a:pt x="67469" y="161922"/>
                </a:lnTo>
                <a:lnTo>
                  <a:pt x="67469" y="134935"/>
                </a:lnTo>
                <a:lnTo>
                  <a:pt x="96399" y="106004"/>
                </a:lnTo>
                <a:lnTo>
                  <a:pt x="92338" y="101943"/>
                </a:lnTo>
                <a:cubicBezTo>
                  <a:pt x="85056" y="94662"/>
                  <a:pt x="80965" y="84787"/>
                  <a:pt x="80965" y="74490"/>
                </a:cubicBezTo>
                <a:cubicBezTo>
                  <a:pt x="80965" y="64193"/>
                  <a:pt x="85056" y="54317"/>
                  <a:pt x="92338" y="47037"/>
                </a:cubicBezTo>
                <a:lnTo>
                  <a:pt x="128002" y="11373"/>
                </a:lnTo>
                <a:cubicBezTo>
                  <a:pt x="135282" y="4091"/>
                  <a:pt x="145158" y="0"/>
                  <a:pt x="155455" y="0"/>
                </a:cubicBezTo>
                <a:cubicBezTo>
                  <a:pt x="165752" y="0"/>
                  <a:pt x="175627" y="4091"/>
                  <a:pt x="182908" y="11373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165EC62F-3104-4769-847C-1692D4C990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40656" y="3474244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3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0" name="TextBox 20">
            <a:extLst>
              <a:ext uri="{FF2B5EF4-FFF2-40B4-BE49-F238E27FC236}">
                <ns2:creationId id="{D1DEFF50-BD87-4AAC-B1B4-B0AFE5497ED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90700" y="33051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可信主数据</a:t>
            </a:r>
          </a:p>
        </p:txBody>
      </p:sp>
      <p:sp>
        <p:nvSpPr>
          <p:cNvPr id="21" name="TextBox 21">
            <a:extLst>
              <a:ext uri="{FF2B5EF4-FFF2-40B4-BE49-F238E27FC236}">
                <ns2:creationId id="{6708C3CD-22D2-4F7D-9A76-F5C6306FD6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98320" y="36175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先统一关键对象</a:t>
            </a:r>
          </a:p>
        </p:txBody>
      </p:sp>
      <p:sp>
        <p:nvSpPr>
          <p:cNvPr id="22" name="Line 22">
            <a:extLst>
              <a:ext uri="{FF2B5EF4-FFF2-40B4-BE49-F238E27FC236}">
                <ns2:creationId id="{41B8341E-326C-4E44-A045-5A3BB870B6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3943350"/>
            <a:ext cx="2857500" cy="9525"/>
          </a:xfrm>
          <a:custGeom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3" name="TextBox 23">
            <a:extLst>
              <a:ext uri="{FF2B5EF4-FFF2-40B4-BE49-F238E27FC236}">
                <ns2:creationId id="{31012790-0B46-4A07-BCB3-6CB7E9B9A8E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415" y="41348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客户、产品、资金、组织四类</a:t>
            </a:r>
          </a:p>
        </p:txBody>
      </p:sp>
      <p:sp>
        <p:nvSpPr>
          <p:cNvPr id="24" name="TextBox 24">
            <a:extLst>
              <a:ext uri="{FF2B5EF4-FFF2-40B4-BE49-F238E27FC236}">
                <ns2:creationId id="{709D5F16-3E0D-4936-9190-35821524A0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415" y="43634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主数据先获得权威来源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151EB914-FA00-4590-A7FD-E454DB0FC0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415" y="459200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与变更责任。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C358365C-F409-40EF-A99B-E316E22397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5048250"/>
            <a:ext cx="1428750" cy="26670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787126FE-4F70-4DFB-ABF4-81D16493E3D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9617" y="5132070"/>
            <a:ext cx="126501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不必追求全字段完美</a:t>
            </a:r>
          </a:p>
        </p:txBody>
      </p:sp>
      <p:sp>
        <p:nvSpPr>
          <p:cNvPr id="29" name="Ellipse 29">
            <a:extLst>
              <a:ext uri="{FF2B5EF4-FFF2-40B4-BE49-F238E27FC236}">
                <ns2:creationId id="{BE7235D3-A7D4-42F7-8CA8-3F86CC1978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0" y="2000250"/>
            <a:ext cx="762000" cy="7620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30" name="Ellipse 30">
            <a:extLst>
              <a:ext uri="{FF2B5EF4-FFF2-40B4-BE49-F238E27FC236}">
                <ns2:creationId id="{8512119C-652E-4B24-AB83-7369352733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81675" y="2066925"/>
            <a:ext cx="628650" cy="62865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31" name="TextBox 31">
            <a:extLst>
              <a:ext uri="{FF2B5EF4-FFF2-40B4-BE49-F238E27FC236}">
                <ns2:creationId id="{1B8D456C-EBC7-4F86-A53B-1A10EAE093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21321" y="21488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88E77A7D-B690-4A18-9B31-3A558B4929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73563" y="2460784"/>
            <a:ext cx="244873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675" b="1" dirty="0">
                <a:solidFill>
                  <a:srgbClr val="192F43">
                    <a:alphaMod val="80000"/>
                  </a:srgbClr>
                </a:solidFill>
                <a:latin typeface="Segoe UI"/>
                <a:ea typeface="Microsoft YaHei"/>
                <a:cs typeface="Segoe UI"/>
              </a:rPr>
              <a:t>STEP</a:t>
            </a:r>
          </a:p>
        </p:txBody>
      </p:sp>
      <p:sp>
        <p:nvSpPr>
          <p:cNvPr id="33" name="Line 33">
            <a:extLst>
              <a:ext uri="{FF2B5EF4-FFF2-40B4-BE49-F238E27FC236}">
                <ns2:creationId id="{09719F18-2AE1-4FE7-A255-AC6C253648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762250"/>
            <a:ext cx="9525" cy="247650"/>
          </a:xfrm>
          <a:custGeom>
            <a:rect l="l" t="t" r="r" b="b"/>
            <a:pathLst>
              <a:path w="952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34" name="Rectangle 34">
            <a:extLst>
              <a:ext uri="{FF2B5EF4-FFF2-40B4-BE49-F238E27FC236}">
                <ns2:creationId id="{72C7290E-BC92-4568-93F5-C0E0A55EE7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3009900"/>
            <a:ext cx="3238500" cy="2571750"/>
          </a:xfrm>
          <a:prstGeom prst="roundRect">
            <a:avLst>
              <a:gd name="adj" fmla="val 444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5" name="Rectangle 35">
            <a:extLst>
              <a:ext uri="{FF2B5EF4-FFF2-40B4-BE49-F238E27FC236}">
                <ns2:creationId id="{F1F89397-CA00-4954-8B57-3482BF9A7D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3238500"/>
            <a:ext cx="38100" cy="381000"/>
          </a:xfrm>
          <a:prstGeom prst="rect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36" name="Freeform 36">
            <a:extLst>
              <a:ext uri="{FF2B5EF4-FFF2-40B4-BE49-F238E27FC236}">
                <ns2:creationId id="{D60D870F-9582-4165-9875-FAE8A12A49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9194" y="3393281"/>
            <a:ext cx="80962" cy="9525"/>
          </a:xfrm>
          <a:custGeom>
            <a:rect l="l" t="t" r="r" b="b"/>
            <a:pathLst>
              <a:path w="80962" h="9525">
                <a:moveTo>
                  <a:pt x="0" y="0"/>
                </a:moveTo>
                <a:lnTo>
                  <a:pt x="8096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7" name="Freeform 37">
            <a:extLst>
              <a:ext uri="{FF2B5EF4-FFF2-40B4-BE49-F238E27FC236}">
                <ns2:creationId id="{32893DB0-1532-4C43-9116-DBFBE9838B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92688" y="3474244"/>
            <a:ext cx="53975" cy="9525"/>
          </a:xfrm>
          <a:custGeom>
            <a:rect l="l" t="t" r="r" b="b"/>
            <a:pathLst>
              <a:path w="53975" h="9525">
                <a:moveTo>
                  <a:pt x="0" y="0"/>
                </a:moveTo>
                <a:lnTo>
                  <a:pt x="5397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ACC0976E-52F0-48BC-ABAB-2DF5E25D95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37393" y="3393281"/>
            <a:ext cx="164565" cy="242888"/>
          </a:xfrm>
          <a:custGeom>
            <a:rect l="l" t="t" r="r" b="b"/>
            <a:pathLst>
              <a:path w="164565" h="242888">
                <a:moveTo>
                  <a:pt x="55295" y="0"/>
                </a:moveTo>
                <a:lnTo>
                  <a:pt x="55295" y="80962"/>
                </a:lnTo>
                <a:lnTo>
                  <a:pt x="1320" y="229394"/>
                </a:lnTo>
                <a:cubicBezTo>
                  <a:pt x="0" y="232049"/>
                  <a:pt x="4" y="235170"/>
                  <a:pt x="1330" y="237822"/>
                </a:cubicBezTo>
                <a:cubicBezTo>
                  <a:pt x="2656" y="240475"/>
                  <a:pt x="5151" y="242350"/>
                  <a:pt x="8067" y="242888"/>
                </a:cubicBezTo>
                <a:lnTo>
                  <a:pt x="156498" y="242888"/>
                </a:lnTo>
                <a:cubicBezTo>
                  <a:pt x="159414" y="242350"/>
                  <a:pt x="161909" y="240475"/>
                  <a:pt x="163235" y="237822"/>
                </a:cubicBezTo>
                <a:cubicBezTo>
                  <a:pt x="164561" y="235170"/>
                  <a:pt x="164565" y="232049"/>
                  <a:pt x="163245" y="229394"/>
                </a:cubicBezTo>
                <a:lnTo>
                  <a:pt x="109270" y="80962"/>
                </a:lnTo>
                <a:lnTo>
                  <a:pt x="10927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0" name="TextBox 40">
            <a:extLst>
              <a:ext uri="{FF2B5EF4-FFF2-40B4-BE49-F238E27FC236}">
                <ns2:creationId id="{75E6712B-90C3-46BA-80A8-77FDF93FC4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10200" y="3305175"/>
            <a:ext cx="141827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可信综合数据</a:t>
            </a:r>
          </a:p>
        </p:txBody>
      </p:sp>
      <p:sp>
        <p:nvSpPr>
          <p:cNvPr id="41" name="TextBox 41">
            <a:extLst>
              <a:ext uri="{FF2B5EF4-FFF2-40B4-BE49-F238E27FC236}">
                <ns2:creationId id="{61FB83BF-2A67-4D25-BE1C-AD30017649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17820" y="36175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用真实应用验证</a:t>
            </a:r>
          </a:p>
        </p:txBody>
      </p:sp>
      <p:sp>
        <p:nvSpPr>
          <p:cNvPr id="42" name="Line 42">
            <a:extLst>
              <a:ext uri="{FF2B5EF4-FFF2-40B4-BE49-F238E27FC236}">
                <ns2:creationId id="{37BE9B1C-86C3-4FAC-8473-7D0A0018E4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3943350"/>
            <a:ext cx="2857500" cy="9525"/>
          </a:xfrm>
          <a:custGeom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43" name="TextBox 43">
            <a:extLst>
              <a:ext uri="{FF2B5EF4-FFF2-40B4-BE49-F238E27FC236}">
                <ns2:creationId id="{6EEF9442-7594-4894-8C87-BDC6341E3D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53915" y="41348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真实应用会暴露主数据正确、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72E0E4B3-C028-47EB-AD8D-671CE409BF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53915" y="4363402"/>
            <a:ext cx="17135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但组合计算、时点和范围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6E88FB1B-8E51-458C-A797-5AA8AECADA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53915" y="459200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错误的问题。</a:t>
            </a:r>
          </a:p>
        </p:txBody>
      </p:sp>
      <p:sp>
        <p:nvSpPr>
          <p:cNvPr id="46" name="Rectangle 46">
            <a:extLst>
              <a:ext uri="{FF2B5EF4-FFF2-40B4-BE49-F238E27FC236}">
                <ns2:creationId id="{DC330BA5-C5B6-48A6-B844-C9C57447D8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5048250"/>
            <a:ext cx="1428750" cy="26670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47" name="TextBox 47">
            <a:extLst>
              <a:ext uri="{FF2B5EF4-FFF2-40B4-BE49-F238E27FC236}">
                <ns2:creationId id="{AD44B682-CE01-4FDC-8484-805F20902F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18126" y="5132070"/>
            <a:ext cx="112699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报送应用是试金石</a:t>
            </a:r>
          </a:p>
        </p:txBody>
      </p:sp>
      <p:sp>
        <p:nvSpPr>
          <p:cNvPr id="49" name="Ellipse 49">
            <a:extLst>
              <a:ext uri="{FF2B5EF4-FFF2-40B4-BE49-F238E27FC236}">
                <ns2:creationId id="{077D252D-5CB7-458C-A0F2-D2323C7F8C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34500" y="2000250"/>
            <a:ext cx="762000" cy="7620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50" name="Ellipse 50">
            <a:extLst>
              <a:ext uri="{FF2B5EF4-FFF2-40B4-BE49-F238E27FC236}">
                <ns2:creationId id="{FDBFA477-73F2-44E2-A522-81A72964AC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01175" y="2066925"/>
            <a:ext cx="628650" cy="62865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51" name="TextBox 51">
            <a:extLst>
              <a:ext uri="{FF2B5EF4-FFF2-40B4-BE49-F238E27FC236}">
                <ns2:creationId id="{F4CE17FA-82CF-48AC-98CA-D42EE653A8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40821" y="21488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52" name="TextBox 52">
            <a:extLst>
              <a:ext uri="{FF2B5EF4-FFF2-40B4-BE49-F238E27FC236}">
                <ns2:creationId id="{94B4D701-E9A7-4F31-9E06-532112DF0D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93063" y="2460784"/>
            <a:ext cx="244873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675" b="1" dirty="0">
                <a:solidFill>
                  <a:srgbClr val="192F43">
                    <a:alphaMod val="80000"/>
                  </a:srgbClr>
                </a:solidFill>
                <a:latin typeface="Segoe UI"/>
                <a:ea typeface="Microsoft YaHei"/>
                <a:cs typeface="Segoe UI"/>
              </a:rPr>
              <a:t>STEP</a:t>
            </a:r>
          </a:p>
        </p:txBody>
      </p:sp>
      <p:sp>
        <p:nvSpPr>
          <p:cNvPr id="53" name="Line 53">
            <a:extLst>
              <a:ext uri="{FF2B5EF4-FFF2-40B4-BE49-F238E27FC236}">
                <ns2:creationId id="{81FF4419-FB93-4C7F-996E-D412809B18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0" y="2762250"/>
            <a:ext cx="9525" cy="247650"/>
          </a:xfrm>
          <a:custGeom>
            <a:rect l="l" t="t" r="r" b="b"/>
            <a:pathLst>
              <a:path w="952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54" name="Rectangle 54">
            <a:extLst>
              <a:ext uri="{FF2B5EF4-FFF2-40B4-BE49-F238E27FC236}">
                <ns2:creationId id="{685925F9-674F-4BCE-A1FE-F4710FD412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96250" y="3009900"/>
            <a:ext cx="3238500" cy="2571750"/>
          </a:xfrm>
          <a:prstGeom prst="roundRect">
            <a:avLst>
              <a:gd name="adj" fmla="val 444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5" name="Rectangle 55">
            <a:extLst>
              <a:ext uri="{FF2B5EF4-FFF2-40B4-BE49-F238E27FC236}">
                <ns2:creationId id="{9977583A-772A-47D1-805F-F6030D0250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0" y="3238500"/>
            <a:ext cx="38100" cy="381000"/>
          </a:xfrm>
          <a:prstGeom prst="rect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56" name="Freeform 56">
            <a:extLst>
              <a:ext uri="{FF2B5EF4-FFF2-40B4-BE49-F238E27FC236}">
                <ns2:creationId id="{DB9C7D06-056D-4074-883A-7F903FD38D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31225" y="3401569"/>
            <a:ext cx="215900" cy="99663"/>
          </a:xfrm>
          <a:custGeom>
            <a:rect l="l" t="t" r="r" b="b"/>
            <a:pathLst>
              <a:path w="215900" h="99663">
                <a:moveTo>
                  <a:pt x="215900" y="99663"/>
                </a:moveTo>
                <a:cubicBezTo>
                  <a:pt x="209116" y="50849"/>
                  <a:pt x="170505" y="12613"/>
                  <a:pt x="121628" y="6307"/>
                </a:cubicBezTo>
                <a:cubicBezTo>
                  <a:pt x="72751" y="0"/>
                  <a:pt x="25699" y="27183"/>
                  <a:pt x="6747" y="72675"/>
                </a:cubicBezTo>
                <a:moveTo>
                  <a:pt x="0" y="18700"/>
                </a:moveTo>
                <a:lnTo>
                  <a:pt x="0" y="72675"/>
                </a:lnTo>
                <a:lnTo>
                  <a:pt x="53975" y="726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219767FC-AF34-4D05-9234-E50310F71B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31225" y="3528219"/>
            <a:ext cx="215900" cy="99663"/>
          </a:xfrm>
          <a:custGeom>
            <a:rect l="l" t="t" r="r" b="b"/>
            <a:pathLst>
              <a:path w="215900" h="99663">
                <a:moveTo>
                  <a:pt x="0" y="0"/>
                </a:moveTo>
                <a:cubicBezTo>
                  <a:pt x="6784" y="48813"/>
                  <a:pt x="45395" y="87049"/>
                  <a:pt x="94272" y="93356"/>
                </a:cubicBezTo>
                <a:cubicBezTo>
                  <a:pt x="143149" y="99663"/>
                  <a:pt x="190201" y="72480"/>
                  <a:pt x="209153" y="26987"/>
                </a:cubicBezTo>
                <a:moveTo>
                  <a:pt x="215900" y="80962"/>
                </a:moveTo>
                <a:lnTo>
                  <a:pt x="215900" y="26987"/>
                </a:lnTo>
                <a:lnTo>
                  <a:pt x="161925" y="26987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6E92289A-0F7E-425F-98AC-4A29A6E565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9700" y="33051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全生命周期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4F1C3C9A-14DC-4D9A-9152-D79E393983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37320" y="36175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按价值逐步扩展</a:t>
            </a:r>
          </a:p>
        </p:txBody>
      </p:sp>
      <p:sp>
        <p:nvSpPr>
          <p:cNvPr id="61" name="Line 61">
            <a:extLst>
              <a:ext uri="{FF2B5EF4-FFF2-40B4-BE49-F238E27FC236}">
                <ns2:creationId id="{1EA625A2-331C-46F9-9E12-097AB4081F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0" y="3943350"/>
            <a:ext cx="2857500" cy="9525"/>
          </a:xfrm>
          <a:custGeom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62" name="TextBox 62">
            <a:extLst>
              <a:ext uri="{FF2B5EF4-FFF2-40B4-BE49-F238E27FC236}">
                <ns2:creationId id="{A63BC0E1-BCFB-4FEF-A5F7-D80F3A1D14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73415" y="41348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覆盖数据产生到退役全程；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D028F8BE-7A07-4321-8962-655AE35941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73415" y="43634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是方向而非没有边界的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0FF51A53-83A8-408A-A260-8937E8F5BA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73415" y="459200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承诺。</a:t>
            </a:r>
          </a:p>
        </p:txBody>
      </p:sp>
      <p:sp>
        <p:nvSpPr>
          <p:cNvPr id="65" name="Rectangle 65">
            <a:extLst>
              <a:ext uri="{FF2B5EF4-FFF2-40B4-BE49-F238E27FC236}">
                <ns2:creationId id="{9CFAAB3E-2560-4052-BA80-E588BCACC9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0" y="5048250"/>
            <a:ext cx="1619250" cy="26670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66" name="TextBox 66">
            <a:extLst>
              <a:ext uri="{FF2B5EF4-FFF2-40B4-BE49-F238E27FC236}">
                <ns2:creationId id="{EC5530AD-02CC-4BDC-AB8D-719A1D9701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1885" y="5132070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避免无限期规划</a:t>
            </a:r>
          </a:p>
        </p:txBody>
      </p:sp>
      <p:sp>
        <p:nvSpPr>
          <p:cNvPr id="68" name="TextBox 68">
            <a:extLst>
              <a:ext uri="{FF2B5EF4-FFF2-40B4-BE49-F238E27FC236}">
                <ns2:creationId id="{3F2C6BEA-DB3D-4C8B-82B2-B2BACDABBE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68005" y="6077902"/>
            <a:ext cx="52559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每步定义一组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业务用途、改造成本和可验证结果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——之后才判断是否进入下一步</a:t>
            </a:r>
          </a:p>
        </p:txBody>
      </p:sp>
      <p:sp>
        <p:nvSpPr>
          <p:cNvPr id="70" name="TextBox 70">
            <a:extLst>
              <a:ext uri="{FF2B5EF4-FFF2-40B4-BE49-F238E27FC236}">
                <ns2:creationId id="{B2BB056F-523A-4916-ACC5-6A129C7E0982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12</a:t>
            </a:r>
          </a:p>
        </p:txBody>
      </p:sp>
    </p:spTree>
    <p:extLst>
      <p:ext uri="{BB962C8B-B14F-4D97-AF65-F5344CB8AC3E}">
        <ns3:creationId val="428492365"/>
      </p:ext>
    </p:extLst>
  </p:cSld>
</p:sld>
</file>

<file path=ppt/slides/slide1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D7F80484-B3AB-4B31-A84B-851104ADC3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85B6AD14-7A88-431A-A843-249C99E740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EAE275BA-63D9-42A9-9DE9-C04DB71EC0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4 类主数据：让关键对象能被共同识别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1FCF907B-7454-4827-B673-533DDB9927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名称统一只是开始，还要管理主键、关系与历史。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10C2CCF8-4668-434C-A9F8-7490236632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42875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" name="TextBox 8">
            <a:extLst>
              <a:ext uri="{FF2B5EF4-FFF2-40B4-BE49-F238E27FC236}">
                <ns2:creationId id="{609FF7A5-2CE3-4CDA-92D3-5EF9120704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061856" y="1626870"/>
            <a:ext cx="607424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9" name="Rectangle 9">
            <a:extLst>
              <a:ext uri="{FF2B5EF4-FFF2-40B4-BE49-F238E27FC236}">
                <ns2:creationId id="{76777A6D-92A0-405C-9274-9FE6DBD738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173355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E31394F4-0803-4692-A7C9-26E004318DA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038" y="1890712"/>
            <a:ext cx="114300" cy="114300"/>
          </a:xfrm>
          <a:custGeom>
            <a:rect l="l" t="t" r="r" b="b"/>
            <a:pathLst>
              <a:path w="114300" h="114300">
                <a:moveTo>
                  <a:pt x="0" y="57150"/>
                </a:moveTo>
                <a:cubicBezTo>
                  <a:pt x="0" y="88713"/>
                  <a:pt x="25587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7"/>
                  <a:pt x="88713" y="0"/>
                  <a:pt x="57150" y="0"/>
                </a:cubicBezTo>
                <a:cubicBezTo>
                  <a:pt x="25587" y="0"/>
                  <a:pt x="0" y="25587"/>
                  <a:pt x="0" y="571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028EE656-33FF-4D09-BA46-2B4B75FC00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2062162"/>
            <a:ext cx="171450" cy="85725"/>
          </a:xfrm>
          <a:custGeom>
            <a:rect l="l" t="t" r="r" b="b"/>
            <a:pathLst>
              <a:path w="171450" h="85725">
                <a:moveTo>
                  <a:pt x="0" y="85725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cubicBezTo>
                  <a:pt x="145863" y="0"/>
                  <a:pt x="171450" y="25587"/>
                  <a:pt x="171450" y="57150"/>
                </a:cubicBezTo>
                <a:lnTo>
                  <a:pt x="171450" y="8572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F599809B-C67E-4438-99F2-986A75F688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19200" y="1892570"/>
            <a:ext cx="42975" cy="110728"/>
          </a:xfrm>
          <a:custGeom>
            <a:rect l="l" t="t" r="r" b="b"/>
            <a:pathLst>
              <a:path w="42975" h="110728">
                <a:moveTo>
                  <a:pt x="0" y="0"/>
                </a:moveTo>
                <a:cubicBezTo>
                  <a:pt x="25288" y="6475"/>
                  <a:pt x="42975" y="29261"/>
                  <a:pt x="42975" y="55364"/>
                </a:cubicBezTo>
                <a:cubicBezTo>
                  <a:pt x="42975" y="81467"/>
                  <a:pt x="25288" y="104253"/>
                  <a:pt x="0" y="11072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D9CE3CE5-BF03-462C-835A-CE4087D84A8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47775" y="2064306"/>
            <a:ext cx="42862" cy="83582"/>
          </a:xfrm>
          <a:custGeom>
            <a:rect l="l" t="t" r="r" b="b"/>
            <a:pathLst>
              <a:path w="42862" h="83582">
                <a:moveTo>
                  <a:pt x="42862" y="83582"/>
                </a:moveTo>
                <a:lnTo>
                  <a:pt x="42862" y="55007"/>
                </a:lnTo>
                <a:cubicBezTo>
                  <a:pt x="42713" y="29069"/>
                  <a:pt x="25115" y="6484"/>
                  <a:pt x="0" y="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70AFFD8F-05EB-48DB-905B-EAA45C0391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94498" y="1849279"/>
            <a:ext cx="76459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客户库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B94A1E76-0853-4AC7-8368-EA89A1B8DE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03070" y="2169795"/>
            <a:ext cx="126501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人、机构及关联关系</a:t>
            </a:r>
          </a:p>
        </p:txBody>
      </p:sp>
      <p:sp>
        <p:nvSpPr>
          <p:cNvPr id="17" name="Line 17">
            <a:extLst>
              <a:ext uri="{FF2B5EF4-FFF2-40B4-BE49-F238E27FC236}">
                <ns2:creationId id="{2E4E73DE-64CD-4665-890C-6883A4271D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278130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18" name="TextBox 18">
            <a:extLst>
              <a:ext uri="{FF2B5EF4-FFF2-40B4-BE49-F238E27FC236}">
                <ns2:creationId id="{22EC5198-2C5F-4D09-91CD-02A26FA987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297275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统一客户身份，同时保留客户与账户的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C04A24F2-F87C-466E-951E-2B17E39CD5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320135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多对多关系，不因统一而抹平结构。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B39845D5-B141-4DB3-9188-A0E6176DCF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3467100"/>
            <a:ext cx="1143000" cy="24765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62CBE0D4-C9ED-40E8-A1F1-6DF7AC28F6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1259" y="3549491"/>
            <a:ext cx="1033082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关联关系入主数据</a:t>
            </a:r>
          </a:p>
        </p:txBody>
      </p:sp>
      <p:sp>
        <p:nvSpPr>
          <p:cNvPr id="23" name="Rectangle 23">
            <a:extLst>
              <a:ext uri="{FF2B5EF4-FFF2-40B4-BE49-F238E27FC236}">
                <ns2:creationId id="{F9C23EA5-9191-4E64-BCA4-795A1E2ABD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42875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4" name="TextBox 24">
            <a:extLst>
              <a:ext uri="{FF2B5EF4-FFF2-40B4-BE49-F238E27FC236}">
                <ns2:creationId id="{9F8FD3B2-3DE6-4697-8F3F-C2F89203DF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7338" y="162687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25" name="Rectangle 25">
            <a:extLst>
              <a:ext uri="{FF2B5EF4-FFF2-40B4-BE49-F238E27FC236}">
                <ns2:creationId id="{30167ED4-BC71-4447-A909-DB3CF0C069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173355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2D9C62FB-229E-4B77-AA37-839B20F4B3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8462" y="1890712"/>
            <a:ext cx="257175" cy="257175"/>
          </a:xfrm>
          <a:custGeom>
            <a:rect l="l" t="t" r="r" b="b"/>
            <a:pathLst>
              <a:path w="257175" h="257175">
                <a:moveTo>
                  <a:pt x="14288" y="57150"/>
                </a:moveTo>
                <a:lnTo>
                  <a:pt x="57150" y="57150"/>
                </a:lnTo>
                <a:cubicBezTo>
                  <a:pt x="65041" y="57150"/>
                  <a:pt x="71438" y="50753"/>
                  <a:pt x="71438" y="42862"/>
                </a:cubicBezTo>
                <a:lnTo>
                  <a:pt x="71438" y="28575"/>
                </a:lnTo>
                <a:cubicBezTo>
                  <a:pt x="71438" y="12793"/>
                  <a:pt x="84231" y="0"/>
                  <a:pt x="100012" y="0"/>
                </a:cubicBezTo>
                <a:cubicBezTo>
                  <a:pt x="115794" y="0"/>
                  <a:pt x="128588" y="12793"/>
                  <a:pt x="128588" y="28575"/>
                </a:cubicBezTo>
                <a:lnTo>
                  <a:pt x="128588" y="42862"/>
                </a:lnTo>
                <a:cubicBezTo>
                  <a:pt x="128588" y="50753"/>
                  <a:pt x="134984" y="57150"/>
                  <a:pt x="142875" y="57150"/>
                </a:cubicBezTo>
                <a:lnTo>
                  <a:pt x="185738" y="57150"/>
                </a:lnTo>
                <a:cubicBezTo>
                  <a:pt x="193628" y="57150"/>
                  <a:pt x="200025" y="63547"/>
                  <a:pt x="200025" y="71438"/>
                </a:cubicBezTo>
                <a:lnTo>
                  <a:pt x="200025" y="114300"/>
                </a:lnTo>
                <a:cubicBezTo>
                  <a:pt x="200025" y="122191"/>
                  <a:pt x="206422" y="128588"/>
                  <a:pt x="214312" y="128588"/>
                </a:cubicBezTo>
                <a:lnTo>
                  <a:pt x="228600" y="128588"/>
                </a:lnTo>
                <a:cubicBezTo>
                  <a:pt x="244382" y="128588"/>
                  <a:pt x="257175" y="141381"/>
                  <a:pt x="257175" y="157162"/>
                </a:cubicBezTo>
                <a:cubicBezTo>
                  <a:pt x="257175" y="172944"/>
                  <a:pt x="244382" y="185738"/>
                  <a:pt x="228600" y="185738"/>
                </a:cubicBezTo>
                <a:lnTo>
                  <a:pt x="214312" y="185738"/>
                </a:lnTo>
                <a:cubicBezTo>
                  <a:pt x="206422" y="185738"/>
                  <a:pt x="200025" y="192134"/>
                  <a:pt x="200025" y="200025"/>
                </a:cubicBezTo>
                <a:lnTo>
                  <a:pt x="200025" y="242888"/>
                </a:lnTo>
                <a:cubicBezTo>
                  <a:pt x="200025" y="250778"/>
                  <a:pt x="193628" y="257175"/>
                  <a:pt x="185738" y="257175"/>
                </a:cubicBezTo>
                <a:lnTo>
                  <a:pt x="142875" y="257175"/>
                </a:lnTo>
                <a:cubicBezTo>
                  <a:pt x="134984" y="257175"/>
                  <a:pt x="128588" y="250778"/>
                  <a:pt x="128588" y="242888"/>
                </a:cubicBezTo>
                <a:lnTo>
                  <a:pt x="128588" y="228600"/>
                </a:lnTo>
                <a:cubicBezTo>
                  <a:pt x="128588" y="212818"/>
                  <a:pt x="115794" y="200025"/>
                  <a:pt x="100012" y="200025"/>
                </a:cubicBezTo>
                <a:cubicBezTo>
                  <a:pt x="84231" y="200025"/>
                  <a:pt x="71438" y="212818"/>
                  <a:pt x="71438" y="228600"/>
                </a:cubicBezTo>
                <a:lnTo>
                  <a:pt x="71438" y="242888"/>
                </a:lnTo>
                <a:cubicBezTo>
                  <a:pt x="71438" y="250778"/>
                  <a:pt x="65041" y="257175"/>
                  <a:pt x="57150" y="257175"/>
                </a:cubicBezTo>
                <a:lnTo>
                  <a:pt x="14288" y="257175"/>
                </a:lnTo>
                <a:cubicBezTo>
                  <a:pt x="6397" y="257175"/>
                  <a:pt x="0" y="250778"/>
                  <a:pt x="0" y="242888"/>
                </a:cubicBezTo>
                <a:lnTo>
                  <a:pt x="0" y="200025"/>
                </a:lnTo>
                <a:cubicBezTo>
                  <a:pt x="0" y="192134"/>
                  <a:pt x="6397" y="185738"/>
                  <a:pt x="14288" y="185738"/>
                </a:cubicBezTo>
                <a:lnTo>
                  <a:pt x="28575" y="185738"/>
                </a:lnTo>
                <a:cubicBezTo>
                  <a:pt x="44357" y="185738"/>
                  <a:pt x="57150" y="172944"/>
                  <a:pt x="57150" y="157162"/>
                </a:cubicBezTo>
                <a:cubicBezTo>
                  <a:pt x="57150" y="141381"/>
                  <a:pt x="44357" y="128588"/>
                  <a:pt x="28575" y="128588"/>
                </a:cubicBezTo>
                <a:lnTo>
                  <a:pt x="14288" y="128588"/>
                </a:lnTo>
                <a:cubicBezTo>
                  <a:pt x="6397" y="128588"/>
                  <a:pt x="0" y="122191"/>
                  <a:pt x="0" y="114300"/>
                </a:cubicBezTo>
                <a:lnTo>
                  <a:pt x="0" y="71438"/>
                </a:lnTo>
                <a:cubicBezTo>
                  <a:pt x="0" y="63547"/>
                  <a:pt x="6397" y="57150"/>
                  <a:pt x="14288" y="571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7" name="TextBox 27">
            <a:extLst>
              <a:ext uri="{FF2B5EF4-FFF2-40B4-BE49-F238E27FC236}">
                <ns2:creationId id="{4AC54A53-EC4A-4CC8-98A6-B3BDEBAA21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09498" y="1849279"/>
            <a:ext cx="124765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基础产品库</a:t>
            </a:r>
          </a:p>
        </p:txBody>
      </p:sp>
      <p:sp>
        <p:nvSpPr>
          <p:cNvPr id="28" name="TextBox 28">
            <a:extLst>
              <a:ext uri="{FF2B5EF4-FFF2-40B4-BE49-F238E27FC236}">
                <ns2:creationId id="{2027D927-1B37-4DAA-85EA-2441D907C0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18070" y="21697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产品身份与分类</a:t>
            </a:r>
          </a:p>
        </p:txBody>
      </p:sp>
      <p:sp>
        <p:nvSpPr>
          <p:cNvPr id="29" name="Line 29">
            <a:extLst>
              <a:ext uri="{FF2B5EF4-FFF2-40B4-BE49-F238E27FC236}">
                <ns2:creationId id="{4B6F9883-C977-4C73-91EC-B286A01ED6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278130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30" name="TextBox 30">
            <a:extLst>
              <a:ext uri="{FF2B5EF4-FFF2-40B4-BE49-F238E27FC236}">
                <ns2:creationId id="{23D7E628-B1CF-47F5-B7F8-5C213DF3CC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297275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产品身份、分类与层次统一命名，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F425DC19-3AED-40AA-91F5-63824FF967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320135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跨系统引用同一产品不再需要翻译。</a:t>
            </a:r>
          </a:p>
        </p:txBody>
      </p:sp>
      <p:sp>
        <p:nvSpPr>
          <p:cNvPr id="32" name="Rectangle 32">
            <a:extLst>
              <a:ext uri="{FF2B5EF4-FFF2-40B4-BE49-F238E27FC236}">
                <ns2:creationId id="{363F999B-6B3B-403B-AC24-782A18D11B3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3467100"/>
            <a:ext cx="1143000" cy="247650"/>
          </a:xfrm>
          <a:prstGeom prst="roundRect">
            <a:avLst>
              <a:gd name="adj" fmla="val 50000"/>
            </a:avLst>
          </a:prstGeom>
          <a:solidFill>
            <a:srgbClr val="CAE2F2">
              <a:alpha val="14000"/>
            </a:srgbClr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45AB6F27-360E-4A31-AE67-579CBD917AF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3001" y="3549491"/>
            <a:ext cx="115959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身份与分类入主数据</a:t>
            </a:r>
          </a:p>
        </p:txBody>
      </p:sp>
      <p:sp>
        <p:nvSpPr>
          <p:cNvPr id="35" name="Rectangle 35">
            <a:extLst>
              <a:ext uri="{FF2B5EF4-FFF2-40B4-BE49-F238E27FC236}">
                <ns2:creationId id="{0ABE3311-C75F-4922-AAAC-634114C29A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00050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6" name="TextBox 36">
            <a:extLst>
              <a:ext uri="{FF2B5EF4-FFF2-40B4-BE49-F238E27FC236}">
                <ns2:creationId id="{A8445AB7-B718-47E4-BFAD-18485A65B3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12338" y="419862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3448F9C4-DDA2-407F-8E33-547F62EF05D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430530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1DEA27DB-2281-4487-8EE5-1C2B2B9B94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19188" y="4576762"/>
            <a:ext cx="171450" cy="85725"/>
          </a:xfrm>
          <a:custGeom>
            <a:rect l="l" t="t" r="r" b="b"/>
            <a:pathLst>
              <a:path w="171450" h="85725">
                <a:moveTo>
                  <a:pt x="0" y="42862"/>
                </a:moveTo>
                <a:cubicBezTo>
                  <a:pt x="0" y="66537"/>
                  <a:pt x="38376" y="85725"/>
                  <a:pt x="85725" y="85725"/>
                </a:cubicBezTo>
                <a:cubicBezTo>
                  <a:pt x="133074" y="85725"/>
                  <a:pt x="171450" y="66537"/>
                  <a:pt x="171450" y="42862"/>
                </a:cubicBezTo>
                <a:cubicBezTo>
                  <a:pt x="171450" y="19188"/>
                  <a:pt x="133074" y="0"/>
                  <a:pt x="85725" y="0"/>
                </a:cubicBezTo>
                <a:cubicBezTo>
                  <a:pt x="38376" y="0"/>
                  <a:pt x="0" y="19188"/>
                  <a:pt x="0" y="4286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D04800AD-7CBF-43A3-A3A7-2B073F0008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19188" y="4619625"/>
            <a:ext cx="171450" cy="100012"/>
          </a:xfrm>
          <a:custGeom>
            <a:rect l="l" t="t" r="r" b="b"/>
            <a:pathLst>
              <a:path w="171450" h="100012">
                <a:moveTo>
                  <a:pt x="0" y="0"/>
                </a:moveTo>
                <a:lnTo>
                  <a:pt x="0" y="57150"/>
                </a:lnTo>
                <a:cubicBezTo>
                  <a:pt x="0" y="80810"/>
                  <a:pt x="38376" y="100012"/>
                  <a:pt x="85725" y="100012"/>
                </a:cubicBezTo>
                <a:cubicBezTo>
                  <a:pt x="133074" y="100012"/>
                  <a:pt x="171450" y="80810"/>
                  <a:pt x="171450" y="57150"/>
                </a:cubicBezTo>
                <a:lnTo>
                  <a:pt x="1714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825908CA-E8C7-4D3F-AE08-F774DEDF91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4460548"/>
            <a:ext cx="171450" cy="89554"/>
          </a:xfrm>
          <a:custGeom>
            <a:rect l="l" t="t" r="r" b="b"/>
            <a:pathLst>
              <a:path w="171450" h="89554">
                <a:moveTo>
                  <a:pt x="0" y="44777"/>
                </a:moveTo>
                <a:cubicBezTo>
                  <a:pt x="0" y="60093"/>
                  <a:pt x="16345" y="74238"/>
                  <a:pt x="42862" y="81896"/>
                </a:cubicBezTo>
                <a:cubicBezTo>
                  <a:pt x="69380" y="89554"/>
                  <a:pt x="102070" y="89554"/>
                  <a:pt x="128588" y="81896"/>
                </a:cubicBezTo>
                <a:cubicBezTo>
                  <a:pt x="155105" y="74238"/>
                  <a:pt x="171450" y="60093"/>
                  <a:pt x="171450" y="44777"/>
                </a:cubicBezTo>
                <a:cubicBezTo>
                  <a:pt x="171450" y="29461"/>
                  <a:pt x="155105" y="15316"/>
                  <a:pt x="128588" y="7658"/>
                </a:cubicBezTo>
                <a:cubicBezTo>
                  <a:pt x="102070" y="0"/>
                  <a:pt x="69380" y="0"/>
                  <a:pt x="42862" y="7658"/>
                </a:cubicBezTo>
                <a:cubicBezTo>
                  <a:pt x="16345" y="15316"/>
                  <a:pt x="0" y="29461"/>
                  <a:pt x="0" y="44777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4890E749-7475-4FBE-9F71-27E5B6C4F6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4505325"/>
            <a:ext cx="28575" cy="171450"/>
          </a:xfrm>
          <a:custGeom>
            <a:rect l="l" t="t" r="r" b="b"/>
            <a:pathLst>
              <a:path w="28575" h="171450">
                <a:moveTo>
                  <a:pt x="0" y="0"/>
                </a:moveTo>
                <a:lnTo>
                  <a:pt x="0" y="142875"/>
                </a:lnTo>
                <a:cubicBezTo>
                  <a:pt x="0" y="155562"/>
                  <a:pt x="11030" y="163592"/>
                  <a:pt x="28575" y="1714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462ED45F-374B-48E3-B338-A914962AFD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4576762"/>
            <a:ext cx="28575" cy="28575"/>
          </a:xfrm>
          <a:custGeom>
            <a:rect l="l" t="t" r="r" b="b"/>
            <a:pathLst>
              <a:path w="28575" h="28575">
                <a:moveTo>
                  <a:pt x="0" y="0"/>
                </a:moveTo>
                <a:cubicBezTo>
                  <a:pt x="0" y="12687"/>
                  <a:pt x="11030" y="20717"/>
                  <a:pt x="28575" y="2857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4" name="TextBox 44">
            <a:extLst>
              <a:ext uri="{FF2B5EF4-FFF2-40B4-BE49-F238E27FC236}">
                <ns2:creationId id="{09BF7776-E432-4077-BBCB-4F7BBA4360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94498" y="4421029"/>
            <a:ext cx="124765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自有资金库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EBA361B7-F107-4CFD-9F48-0B3520E5DE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03070" y="4741545"/>
            <a:ext cx="140303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资金与资产的统一识别</a:t>
            </a:r>
          </a:p>
        </p:txBody>
      </p:sp>
      <p:sp>
        <p:nvSpPr>
          <p:cNvPr id="46" name="Line 46">
            <a:extLst>
              <a:ext uri="{FF2B5EF4-FFF2-40B4-BE49-F238E27FC236}">
                <ns2:creationId id="{0734FD6A-D023-4434-843D-E8D57B68EE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535305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47" name="TextBox 47">
            <a:extLst>
              <a:ext uri="{FF2B5EF4-FFF2-40B4-BE49-F238E27FC236}">
                <ns2:creationId id="{C3AC35C0-0FBE-453D-8E06-78501BD6F7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554450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资金与资产获得统一识别，头寸与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BFCE9D42-065F-4E6E-B015-20A957DD54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57731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敞口统计不再因口径分裂。</a:t>
            </a:r>
          </a:p>
        </p:txBody>
      </p:sp>
      <p:sp>
        <p:nvSpPr>
          <p:cNvPr id="50" name="Rectangle 50">
            <a:extLst>
              <a:ext uri="{FF2B5EF4-FFF2-40B4-BE49-F238E27FC236}">
                <ns2:creationId id="{279C7DD2-B901-4FCF-BD63-3D3BDA2A39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00050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1" name="TextBox 51">
            <a:extLst>
              <a:ext uri="{FF2B5EF4-FFF2-40B4-BE49-F238E27FC236}">
                <ns2:creationId id="{52CF6CF5-3A21-492A-86CF-719C602930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7338" y="419862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04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C4396432-CFCD-498C-BBE2-3528ED83DF8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430530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53" name="Freeform 53">
            <a:extLst>
              <a:ext uri="{FF2B5EF4-FFF2-40B4-BE49-F238E27FC236}">
                <ns2:creationId id="{F658CCD0-51CC-4B4F-8116-9898EEBDAB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8462" y="4633912"/>
            <a:ext cx="85725" cy="85725"/>
          </a:xfrm>
          <a:custGeom>
            <a:rect l="l" t="t" r="r" b="b"/>
            <a:pathLst>
              <a:path w="85725" h="85725">
                <a:moveTo>
                  <a:pt x="0" y="28575"/>
                </a:moveTo>
                <a:cubicBezTo>
                  <a:pt x="0" y="12793"/>
                  <a:pt x="12793" y="0"/>
                  <a:pt x="28575" y="0"/>
                </a:cubicBezTo>
                <a:lnTo>
                  <a:pt x="57150" y="0"/>
                </a:lnTo>
                <a:cubicBezTo>
                  <a:pt x="72932" y="0"/>
                  <a:pt x="85725" y="12793"/>
                  <a:pt x="85725" y="28575"/>
                </a:cubicBezTo>
                <a:lnTo>
                  <a:pt x="85725" y="57150"/>
                </a:lnTo>
                <a:cubicBezTo>
                  <a:pt x="85725" y="72932"/>
                  <a:pt x="72932" y="85725"/>
                  <a:pt x="57150" y="85725"/>
                </a:cubicBezTo>
                <a:lnTo>
                  <a:pt x="28575" y="85725"/>
                </a:lnTo>
                <a:cubicBezTo>
                  <a:pt x="12793" y="85725"/>
                  <a:pt x="0" y="72932"/>
                  <a:pt x="0" y="57150"/>
                </a:cubicBezTo>
                <a:lnTo>
                  <a:pt x="0" y="285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4" name="Freeform 54">
            <a:extLst>
              <a:ext uri="{FF2B5EF4-FFF2-40B4-BE49-F238E27FC236}">
                <ns2:creationId id="{243E44B0-4B82-4501-BEAA-6D07175FD4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19912" y="4633912"/>
            <a:ext cx="85725" cy="85725"/>
          </a:xfrm>
          <a:custGeom>
            <a:rect l="l" t="t" r="r" b="b"/>
            <a:pathLst>
              <a:path w="85725" h="85725">
                <a:moveTo>
                  <a:pt x="0" y="28575"/>
                </a:moveTo>
                <a:cubicBezTo>
                  <a:pt x="0" y="12793"/>
                  <a:pt x="12793" y="0"/>
                  <a:pt x="28575" y="0"/>
                </a:cubicBezTo>
                <a:lnTo>
                  <a:pt x="57150" y="0"/>
                </a:lnTo>
                <a:cubicBezTo>
                  <a:pt x="72932" y="0"/>
                  <a:pt x="85725" y="12793"/>
                  <a:pt x="85725" y="28575"/>
                </a:cubicBezTo>
                <a:lnTo>
                  <a:pt x="85725" y="57150"/>
                </a:lnTo>
                <a:cubicBezTo>
                  <a:pt x="85725" y="72932"/>
                  <a:pt x="72932" y="85725"/>
                  <a:pt x="57150" y="85725"/>
                </a:cubicBezTo>
                <a:lnTo>
                  <a:pt x="28575" y="85725"/>
                </a:lnTo>
                <a:cubicBezTo>
                  <a:pt x="12793" y="85725"/>
                  <a:pt x="0" y="72932"/>
                  <a:pt x="0" y="57150"/>
                </a:cubicBezTo>
                <a:lnTo>
                  <a:pt x="0" y="285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8474107E-334A-415F-A2D2-02CB70ED61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34188" y="4462462"/>
            <a:ext cx="85725" cy="85725"/>
          </a:xfrm>
          <a:custGeom>
            <a:rect l="l" t="t" r="r" b="b"/>
            <a:pathLst>
              <a:path w="85725" h="85725">
                <a:moveTo>
                  <a:pt x="0" y="28575"/>
                </a:moveTo>
                <a:cubicBezTo>
                  <a:pt x="0" y="12793"/>
                  <a:pt x="12793" y="0"/>
                  <a:pt x="28575" y="0"/>
                </a:cubicBezTo>
                <a:lnTo>
                  <a:pt x="57150" y="0"/>
                </a:lnTo>
                <a:cubicBezTo>
                  <a:pt x="72932" y="0"/>
                  <a:pt x="85725" y="12793"/>
                  <a:pt x="85725" y="28575"/>
                </a:cubicBezTo>
                <a:lnTo>
                  <a:pt x="85725" y="57150"/>
                </a:lnTo>
                <a:cubicBezTo>
                  <a:pt x="85725" y="72932"/>
                  <a:pt x="72932" y="85725"/>
                  <a:pt x="57150" y="85725"/>
                </a:cubicBezTo>
                <a:lnTo>
                  <a:pt x="28575" y="85725"/>
                </a:lnTo>
                <a:cubicBezTo>
                  <a:pt x="12793" y="85725"/>
                  <a:pt x="0" y="72932"/>
                  <a:pt x="0" y="57150"/>
                </a:cubicBezTo>
                <a:lnTo>
                  <a:pt x="0" y="285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6C706789-22CF-4DD3-A50B-CAD4F0AF14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91325" y="4591050"/>
            <a:ext cx="171450" cy="42862"/>
          </a:xfrm>
          <a:custGeom>
            <a:rect l="l" t="t" r="r" b="b"/>
            <a:pathLst>
              <a:path w="171450" h="42862">
                <a:moveTo>
                  <a:pt x="0" y="42862"/>
                </a:moveTo>
                <a:lnTo>
                  <a:pt x="0" y="28575"/>
                </a:lnTo>
                <a:cubicBezTo>
                  <a:pt x="0" y="12793"/>
                  <a:pt x="12793" y="0"/>
                  <a:pt x="28575" y="0"/>
                </a:cubicBezTo>
                <a:lnTo>
                  <a:pt x="142875" y="0"/>
                </a:lnTo>
                <a:cubicBezTo>
                  <a:pt x="158657" y="0"/>
                  <a:pt x="171450" y="12793"/>
                  <a:pt x="171450" y="28575"/>
                </a:cubicBezTo>
                <a:lnTo>
                  <a:pt x="171450" y="42862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E7D0606B-D8E3-48F3-B8B7-02290D3B5D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77050" y="4548188"/>
            <a:ext cx="9525" cy="42862"/>
          </a:xfrm>
          <a:custGeom>
            <a:rect l="l" t="t" r="r" b="b"/>
            <a:pathLst>
              <a:path w="9525" h="42862">
                <a:moveTo>
                  <a:pt x="0" y="0"/>
                </a:moveTo>
                <a:lnTo>
                  <a:pt x="0" y="42862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55B552A9-0DA3-4D8D-9B8F-7362D44E84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09498" y="4421029"/>
            <a:ext cx="148918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组织与员工库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D1E047D1-C21B-4337-BBF9-17E2F6FB7D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18070" y="4741545"/>
            <a:ext cx="140303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组织、人员及生效历史</a:t>
            </a:r>
          </a:p>
        </p:txBody>
      </p:sp>
      <p:sp>
        <p:nvSpPr>
          <p:cNvPr id="61" name="Line 61">
            <a:extLst>
              <a:ext uri="{FF2B5EF4-FFF2-40B4-BE49-F238E27FC236}">
                <ns2:creationId id="{99CE8884-59C9-4A8E-B39B-E53919C64C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535305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62" name="TextBox 62">
            <a:extLst>
              <a:ext uri="{FF2B5EF4-FFF2-40B4-BE49-F238E27FC236}">
                <ns2:creationId id="{81EB6554-5C2B-4C2C-BA0F-EE5F688E4F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554450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组织调整必须带生效时间，否则历史业绩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7CDA6325-BB59-422E-81E0-D10F015DC6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57731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会随当前组织调整而被改写。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36895CB2-36B1-41B7-A6D6-180736A987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45039" y="6562249"/>
            <a:ext cx="490192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每类主数据需要权威来源和变更责任，可以有多个被明确命名的业务视图</a:t>
            </a:r>
          </a:p>
        </p:txBody>
      </p:sp>
    </p:spTree>
    <p:extLst>
      <p:ext uri="{BB962C8B-B14F-4D97-AF65-F5344CB8AC3E}">
        <ns3:creationId val="183583615"/>
      </p:ext>
    </p:extLst>
  </p:cSld>
</p:sld>
</file>

<file path=ppt/slides/slide1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9E2C4219-2869-48F8-B372-31909C1228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D407CEB0-D91B-46BF-9897-79D3B7E309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749C3950-FFFA-4C14-A3A6-9D780D67FC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2 个抓手：通过使用，把问题暴露出来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C48B7E5E-C74D-445D-995A-45A7F88AF0D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86048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报送应用检验综合数据；管理系统提供发现与追踪能力。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C10D2D44-E560-42B8-9412-A378D42D41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1428750"/>
            <a:ext cx="5143500" cy="4095750"/>
          </a:xfrm>
          <a:prstGeom prst="roundRect">
            <a:avLst>
              <a:gd name="adj" fmla="val 3721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9738451D-6394-4441-8411-81B9D35BED6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1428750"/>
            <a:ext cx="5143500" cy="952500"/>
          </a:xfrm>
          <a:custGeom>
            <a:rect l="l" t="t" r="r" b="b"/>
            <a:pathLst>
              <a:path w="5143500" h="952500">
                <a:moveTo>
                  <a:pt x="152400" y="0"/>
                </a:moveTo>
                <a:lnTo>
                  <a:pt x="4991100" y="0"/>
                </a:lnTo>
                <a:cubicBezTo>
                  <a:pt x="5075268" y="0"/>
                  <a:pt x="5143500" y="68232"/>
                  <a:pt x="5143500" y="152400"/>
                </a:cubicBezTo>
                <a:lnTo>
                  <a:pt x="5143500" y="952500"/>
                </a:lnTo>
                <a:lnTo>
                  <a:pt x="0" y="952500"/>
                </a:lnTo>
                <a:lnTo>
                  <a:pt x="0" y="152400"/>
                </a:lnTo>
                <a:cubicBezTo>
                  <a:pt x="0" y="68232"/>
                  <a:pt x="68232" y="0"/>
                  <a:pt x="152400" y="0"/>
                </a:cubicBez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9" name="Freeform 9">
            <a:extLst>
              <a:ext uri="{FF2B5EF4-FFF2-40B4-BE49-F238E27FC236}">
                <ns2:creationId id="{B5DCF9B1-B891-40FB-8C8E-2CEC70B4FDB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93825" y="1683544"/>
            <a:ext cx="241300" cy="90488"/>
          </a:xfrm>
          <a:custGeom>
            <a:rect l="l" t="t" r="r" b="b"/>
            <a:pathLst>
              <a:path w="241300" h="90488">
                <a:moveTo>
                  <a:pt x="0" y="45244"/>
                </a:moveTo>
                <a:cubicBezTo>
                  <a:pt x="0" y="70233"/>
                  <a:pt x="54021" y="90488"/>
                  <a:pt x="120650" y="90488"/>
                </a:cubicBezTo>
                <a:cubicBezTo>
                  <a:pt x="187279" y="90488"/>
                  <a:pt x="241300" y="70233"/>
                  <a:pt x="241300" y="45244"/>
                </a:cubicBezTo>
                <a:cubicBezTo>
                  <a:pt x="241300" y="20254"/>
                  <a:pt x="187279" y="0"/>
                  <a:pt x="120650" y="0"/>
                </a:cubicBezTo>
                <a:cubicBezTo>
                  <a:pt x="54021" y="0"/>
                  <a:pt x="0" y="20254"/>
                  <a:pt x="0" y="45244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FD30FEB0-63E3-4797-9AF3-5C771F6737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93825" y="1728788"/>
            <a:ext cx="136712" cy="135731"/>
          </a:xfrm>
          <a:custGeom>
            <a:rect l="l" t="t" r="r" b="b"/>
            <a:pathLst>
              <a:path w="136712" h="135731">
                <a:moveTo>
                  <a:pt x="0" y="0"/>
                </a:moveTo>
                <a:lnTo>
                  <a:pt x="0" y="90488"/>
                </a:lnTo>
                <a:cubicBezTo>
                  <a:pt x="0" y="115477"/>
                  <a:pt x="54021" y="135731"/>
                  <a:pt x="120650" y="135731"/>
                </a:cubicBezTo>
                <a:cubicBezTo>
                  <a:pt x="126094" y="135731"/>
                  <a:pt x="131448" y="135596"/>
                  <a:pt x="136712" y="135339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DA93446E-F029-4EC6-9BC2-7B5A8331CA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35125" y="1728788"/>
            <a:ext cx="9525" cy="105569"/>
          </a:xfrm>
          <a:custGeom>
            <a:rect l="l" t="t" r="r" b="b"/>
            <a:pathLst>
              <a:path w="9525" h="105569">
                <a:moveTo>
                  <a:pt x="0" y="105569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DC953E1A-648D-44FC-B8AE-7417595FDE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93825" y="1819275"/>
            <a:ext cx="120650" cy="135731"/>
          </a:xfrm>
          <a:custGeom>
            <a:rect l="l" t="t" r="r" b="b"/>
            <a:pathLst>
              <a:path w="120650" h="135731">
                <a:moveTo>
                  <a:pt x="0" y="0"/>
                </a:moveTo>
                <a:lnTo>
                  <a:pt x="0" y="90488"/>
                </a:lnTo>
                <a:cubicBezTo>
                  <a:pt x="0" y="115477"/>
                  <a:pt x="54021" y="135731"/>
                  <a:pt x="120650" y="135731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7C73748A-2188-4126-BF32-AF504465D2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4800" y="1894681"/>
            <a:ext cx="75406" cy="75406"/>
          </a:xfrm>
          <a:custGeom>
            <a:rect l="l" t="t" r="r" b="b"/>
            <a:pathLst>
              <a:path w="75406" h="75406">
                <a:moveTo>
                  <a:pt x="0" y="75406"/>
                </a:moveTo>
                <a:lnTo>
                  <a:pt x="75406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7372446D-E12C-46E3-8FB0-C67B46AB8E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82341" y="1894681"/>
            <a:ext cx="67866" cy="67866"/>
          </a:xfrm>
          <a:custGeom>
            <a:rect l="l" t="t" r="r" b="b"/>
            <a:pathLst>
              <a:path w="67866" h="67866">
                <a:moveTo>
                  <a:pt x="67866" y="67866"/>
                </a:moveTo>
                <a:lnTo>
                  <a:pt x="67866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6" name="TextBox 16">
            <a:extLst>
              <a:ext uri="{FF2B5EF4-FFF2-40B4-BE49-F238E27FC236}">
                <ns2:creationId id="{6CE0BA08-1F9B-43D8-A8FC-BFEA213F51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43100" y="160972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集中对外报送数仓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F9E2B08C-6814-4D53-80F3-FF49F2CF69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50720" y="190309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把跨部门数据真正用起来</a:t>
            </a:r>
          </a:p>
        </p:txBody>
      </p:sp>
      <p:sp>
        <p:nvSpPr>
          <p:cNvPr id="18" name="Freeform 18">
            <a:extLst>
              <a:ext uri="{FF2B5EF4-FFF2-40B4-BE49-F238E27FC236}">
                <ns2:creationId id="{89681ADA-AB39-439C-BCA1-5E27298EBC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51841" y="2681288"/>
            <a:ext cx="217007" cy="198314"/>
          </a:xfrm>
          <a:custGeom>
            <a:rect l="l" t="t" r="r" b="b"/>
            <a:pathLst>
              <a:path w="217007" h="198314">
                <a:moveTo>
                  <a:pt x="109009" y="198314"/>
                </a:moveTo>
                <a:cubicBezTo>
                  <a:pt x="39394" y="176735"/>
                  <a:pt x="0" y="103262"/>
                  <a:pt x="20553" y="33338"/>
                </a:cubicBezTo>
                <a:cubicBezTo>
                  <a:pt x="55174" y="34922"/>
                  <a:pt x="89052" y="22965"/>
                  <a:pt x="115009" y="0"/>
                </a:cubicBezTo>
                <a:cubicBezTo>
                  <a:pt x="140966" y="22965"/>
                  <a:pt x="174844" y="34922"/>
                  <a:pt x="209466" y="33338"/>
                </a:cubicBezTo>
                <a:cubicBezTo>
                  <a:pt x="217007" y="58997"/>
                  <a:pt x="216659" y="86332"/>
                  <a:pt x="208466" y="11179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8B8DC094-B0B3-4A4F-AA84-6570E19965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0188" y="2836862"/>
            <a:ext cx="66675" cy="44450"/>
          </a:xfrm>
          <a:custGeom>
            <a:rect l="l" t="t" r="r" b="b"/>
            <a:pathLst>
              <a:path w="66675" h="44450">
                <a:moveTo>
                  <a:pt x="0" y="22225"/>
                </a:moveTo>
                <a:lnTo>
                  <a:pt x="22225" y="44450"/>
                </a:lnTo>
                <a:lnTo>
                  <a:pt x="6667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EBC8B622-1A5F-4A07-8458-6B9878EC3F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4508" y="27008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规则严肃、变更敏感</a:t>
            </a:r>
          </a:p>
        </p:txBody>
      </p:sp>
      <p:sp>
        <p:nvSpPr>
          <p:cNvPr id="22" name="TextBox 22">
            <a:extLst>
              <a:ext uri="{FF2B5EF4-FFF2-40B4-BE49-F238E27FC236}">
                <ns2:creationId id="{ABA49BF7-1CD4-4193-AF90-6401815148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8318" y="296179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报送口径一旦确定，随意变更立刻暴露</a:t>
            </a:r>
          </a:p>
        </p:txBody>
      </p:sp>
      <p:sp>
        <p:nvSpPr>
          <p:cNvPr id="23" name="Freeform 23">
            <a:extLst>
              <a:ext uri="{FF2B5EF4-FFF2-40B4-BE49-F238E27FC236}">
                <ns2:creationId id="{B236907A-06F2-431A-88CB-F9985AD1349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9062" y="364490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57C77217-4E3D-4498-9C50-312D9C4288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9062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D26D62E2-7654-4800-B33E-170FFA9D9A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0188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72BF3298-FD4D-4EA8-9702-7529A539E6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1288" y="3556000"/>
            <a:ext cx="9525" cy="88900"/>
          </a:xfrm>
          <a:custGeom>
            <a:rect l="l" t="t" r="r" b="b"/>
            <a:pathLst>
              <a:path w="9525"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035E0491-1C5F-43BF-A8A8-7380B75D49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3512" y="3589338"/>
            <a:ext cx="88900" cy="77788"/>
          </a:xfrm>
          <a:custGeom>
            <a:rect l="l" t="t" r="r" b="b"/>
            <a:pathLst>
              <a:path w="88900" h="77788">
                <a:moveTo>
                  <a:pt x="0" y="77788"/>
                </a:moveTo>
                <a:lnTo>
                  <a:pt x="66675" y="77788"/>
                </a:lnTo>
                <a:cubicBezTo>
                  <a:pt x="78950" y="77788"/>
                  <a:pt x="88900" y="67837"/>
                  <a:pt x="88900" y="55563"/>
                </a:cubicBezTo>
                <a:lnTo>
                  <a:pt x="889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45D4CE1C-5E40-496B-B321-3E2A772E5C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89075" y="3589338"/>
            <a:ext cx="66675" cy="33338"/>
          </a:xfrm>
          <a:custGeom>
            <a:rect l="l" t="t" r="r" b="b"/>
            <a:pathLst>
              <a:path w="66675" h="33338">
                <a:moveTo>
                  <a:pt x="0" y="33338"/>
                </a:moveTo>
                <a:lnTo>
                  <a:pt x="33338" y="0"/>
                </a:lnTo>
                <a:lnTo>
                  <a:pt x="66675" y="333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5BDD85A8-0C91-4B3C-BBD8-6BD0450B7C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4508" y="35199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倒查数据来源与责任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0B71ED72-0B32-46B3-B18F-4678EAAF00E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8318" y="3780949"/>
            <a:ext cx="230314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报送出错必须能追溯到源头与责任人</a:t>
            </a:r>
          </a:p>
        </p:txBody>
      </p:sp>
      <p:sp>
        <p:nvSpPr>
          <p:cNvPr id="32" name="Freeform 32">
            <a:extLst>
              <a:ext uri="{FF2B5EF4-FFF2-40B4-BE49-F238E27FC236}">
                <ns2:creationId id="{EA8E79BF-53D2-49DE-9494-BF3D807791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77950" y="4326412"/>
            <a:ext cx="177800" cy="82075"/>
          </a:xfrm>
          <a:custGeom>
            <a:rect l="l" t="t" r="r" b="b"/>
            <a:pathLst>
              <a:path w="177800" h="82075">
                <a:moveTo>
                  <a:pt x="177800" y="82075"/>
                </a:moveTo>
                <a:cubicBezTo>
                  <a:pt x="172213" y="41876"/>
                  <a:pt x="140416" y="10388"/>
                  <a:pt x="100164" y="5194"/>
                </a:cubicBezTo>
                <a:cubicBezTo>
                  <a:pt x="59913" y="0"/>
                  <a:pt x="21164" y="22386"/>
                  <a:pt x="5556" y="59850"/>
                </a:cubicBezTo>
                <a:moveTo>
                  <a:pt x="0" y="15400"/>
                </a:moveTo>
                <a:lnTo>
                  <a:pt x="0" y="59850"/>
                </a:lnTo>
                <a:lnTo>
                  <a:pt x="44450" y="598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3" name="Freeform 33">
            <a:extLst>
              <a:ext uri="{FF2B5EF4-FFF2-40B4-BE49-F238E27FC236}">
                <ns2:creationId id="{A3497737-E36E-4642-9562-A8623804EC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77950" y="4430712"/>
            <a:ext cx="177800" cy="82075"/>
          </a:xfrm>
          <a:custGeom>
            <a:rect l="l" t="t" r="r" b="b"/>
            <a:pathLst>
              <a:path w="177800" h="82075">
                <a:moveTo>
                  <a:pt x="0" y="0"/>
                </a:moveTo>
                <a:cubicBezTo>
                  <a:pt x="5587" y="40199"/>
                  <a:pt x="37384" y="71687"/>
                  <a:pt x="77636" y="76881"/>
                </a:cubicBezTo>
                <a:cubicBezTo>
                  <a:pt x="117887" y="82075"/>
                  <a:pt x="156636" y="59689"/>
                  <a:pt x="172244" y="22225"/>
                </a:cubicBezTo>
                <a:moveTo>
                  <a:pt x="177800" y="66675"/>
                </a:moveTo>
                <a:lnTo>
                  <a:pt x="177800" y="22225"/>
                </a:lnTo>
                <a:lnTo>
                  <a:pt x="133350" y="2222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5" name="TextBox 35">
            <a:extLst>
              <a:ext uri="{FF2B5EF4-FFF2-40B4-BE49-F238E27FC236}">
                <ns2:creationId id="{9A31BF93-58FF-41A6-A773-4CC7CA2CB8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4508" y="4339114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推动结果复用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B220078D-A261-40A0-9C39-922CC909B0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8318" y="4600099"/>
            <a:ext cx="258794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同一口径的结果被多处引用，形成约束力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91AA357F-4BA7-4856-B6A1-7F4AEB3342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33500" y="4991100"/>
            <a:ext cx="1905000" cy="28575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3F8FDD08-982F-4B77-BC73-D6895B65F3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15475" y="5084445"/>
            <a:ext cx="15410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用真实使用检验综合数据</a:t>
            </a:r>
          </a:p>
        </p:txBody>
      </p:sp>
      <p:sp>
        <p:nvSpPr>
          <p:cNvPr id="40" name="Rectangle 40">
            <a:extLst>
              <a:ext uri="{FF2B5EF4-FFF2-40B4-BE49-F238E27FC236}">
                <ns2:creationId id="{6DBD28F8-5B5C-4B60-8A3C-EDF07C2F0E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91250" y="1428750"/>
            <a:ext cx="5143500" cy="4095750"/>
          </a:xfrm>
          <a:prstGeom prst="roundRect">
            <a:avLst>
              <a:gd name="adj" fmla="val 3721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291ED9BD-A136-4ABD-BCE8-9AB300F764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91250" y="1428750"/>
            <a:ext cx="5143500" cy="952500"/>
          </a:xfrm>
          <a:custGeom>
            <a:rect l="l" t="t" r="r" b="b"/>
            <a:pathLst>
              <a:path w="5143500" h="952500">
                <a:moveTo>
                  <a:pt x="152400" y="0"/>
                </a:moveTo>
                <a:lnTo>
                  <a:pt x="4991100" y="0"/>
                </a:lnTo>
                <a:cubicBezTo>
                  <a:pt x="5075268" y="0"/>
                  <a:pt x="5143500" y="68232"/>
                  <a:pt x="5143500" y="152400"/>
                </a:cubicBezTo>
                <a:lnTo>
                  <a:pt x="5143500" y="952500"/>
                </a:lnTo>
                <a:lnTo>
                  <a:pt x="0" y="952500"/>
                </a:lnTo>
                <a:lnTo>
                  <a:pt x="0" y="152400"/>
                </a:lnTo>
                <a:cubicBezTo>
                  <a:pt x="0" y="68232"/>
                  <a:pt x="68232" y="0"/>
                  <a:pt x="152400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42" name="Freeform 42">
            <a:extLst>
              <a:ext uri="{FF2B5EF4-FFF2-40B4-BE49-F238E27FC236}">
                <ns2:creationId id="{C58204EF-97DC-4D8A-B3F2-040FE03254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123" y="1676923"/>
            <a:ext cx="284704" cy="284704"/>
          </a:xfrm>
          <a:custGeom>
            <a:rect l="l" t="t" r="r" b="b"/>
            <a:pathLst>
              <a:path w="284704" h="284704">
                <a:moveTo>
                  <a:pt x="117091" y="26483"/>
                </a:moveTo>
                <a:cubicBezTo>
                  <a:pt x="123515" y="0"/>
                  <a:pt x="161188" y="0"/>
                  <a:pt x="167613" y="26483"/>
                </a:cubicBezTo>
                <a:cubicBezTo>
                  <a:pt x="169568" y="34552"/>
                  <a:pt x="175260" y="41202"/>
                  <a:pt x="182930" y="44380"/>
                </a:cubicBezTo>
                <a:cubicBezTo>
                  <a:pt x="190601" y="47558"/>
                  <a:pt x="199328" y="46882"/>
                  <a:pt x="206417" y="42559"/>
                </a:cubicBezTo>
                <a:cubicBezTo>
                  <a:pt x="229687" y="28383"/>
                  <a:pt x="256336" y="55016"/>
                  <a:pt x="242160" y="78302"/>
                </a:cubicBezTo>
                <a:cubicBezTo>
                  <a:pt x="237844" y="85388"/>
                  <a:pt x="237169" y="94108"/>
                  <a:pt x="240343" y="101774"/>
                </a:cubicBezTo>
                <a:cubicBezTo>
                  <a:pt x="243517" y="109440"/>
                  <a:pt x="250159" y="115130"/>
                  <a:pt x="258221" y="117091"/>
                </a:cubicBezTo>
                <a:cubicBezTo>
                  <a:pt x="284704" y="123515"/>
                  <a:pt x="284704" y="161188"/>
                  <a:pt x="258221" y="167613"/>
                </a:cubicBezTo>
                <a:cubicBezTo>
                  <a:pt x="250152" y="169568"/>
                  <a:pt x="243501" y="175260"/>
                  <a:pt x="240324" y="182930"/>
                </a:cubicBezTo>
                <a:cubicBezTo>
                  <a:pt x="237146" y="190601"/>
                  <a:pt x="237822" y="199328"/>
                  <a:pt x="242145" y="206417"/>
                </a:cubicBezTo>
                <a:cubicBezTo>
                  <a:pt x="256321" y="229687"/>
                  <a:pt x="229687" y="256336"/>
                  <a:pt x="206402" y="242160"/>
                </a:cubicBezTo>
                <a:cubicBezTo>
                  <a:pt x="199316" y="237844"/>
                  <a:pt x="190596" y="237169"/>
                  <a:pt x="182930" y="240343"/>
                </a:cubicBezTo>
                <a:cubicBezTo>
                  <a:pt x="175264" y="243517"/>
                  <a:pt x="169574" y="250159"/>
                  <a:pt x="167613" y="258221"/>
                </a:cubicBezTo>
                <a:cubicBezTo>
                  <a:pt x="161188" y="284704"/>
                  <a:pt x="123515" y="284704"/>
                  <a:pt x="117091" y="258221"/>
                </a:cubicBezTo>
                <a:cubicBezTo>
                  <a:pt x="115136" y="250152"/>
                  <a:pt x="109444" y="243501"/>
                  <a:pt x="101774" y="240324"/>
                </a:cubicBezTo>
                <a:cubicBezTo>
                  <a:pt x="94103" y="237146"/>
                  <a:pt x="85376" y="237822"/>
                  <a:pt x="78287" y="242145"/>
                </a:cubicBezTo>
                <a:cubicBezTo>
                  <a:pt x="55016" y="256321"/>
                  <a:pt x="28368" y="229687"/>
                  <a:pt x="42544" y="206402"/>
                </a:cubicBezTo>
                <a:cubicBezTo>
                  <a:pt x="46860" y="199316"/>
                  <a:pt x="47535" y="190596"/>
                  <a:pt x="44361" y="182930"/>
                </a:cubicBezTo>
                <a:cubicBezTo>
                  <a:pt x="41187" y="175264"/>
                  <a:pt x="34545" y="169574"/>
                  <a:pt x="26483" y="167613"/>
                </a:cubicBezTo>
                <a:cubicBezTo>
                  <a:pt x="0" y="161188"/>
                  <a:pt x="0" y="123515"/>
                  <a:pt x="26483" y="117091"/>
                </a:cubicBezTo>
                <a:cubicBezTo>
                  <a:pt x="34552" y="115136"/>
                  <a:pt x="41202" y="109444"/>
                  <a:pt x="44380" y="101774"/>
                </a:cubicBezTo>
                <a:cubicBezTo>
                  <a:pt x="47558" y="94103"/>
                  <a:pt x="46882" y="85376"/>
                  <a:pt x="42559" y="78287"/>
                </a:cubicBezTo>
                <a:cubicBezTo>
                  <a:pt x="28383" y="55016"/>
                  <a:pt x="55016" y="28368"/>
                  <a:pt x="78302" y="42544"/>
                </a:cubicBezTo>
                <a:cubicBezTo>
                  <a:pt x="93383" y="51714"/>
                  <a:pt x="112928" y="43600"/>
                  <a:pt x="117091" y="26483"/>
                </a:cubicBezTo>
              </a:path>
            </a:pathLst>
          </a:custGeom>
          <a:noFill/>
          <a:ln w="19050">
            <a:solidFill>
              <a:srgbClr val="60768B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913940F8-8E7D-430A-AB64-29D0BEE272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18312" y="1774031"/>
            <a:ext cx="75406" cy="90488"/>
          </a:xfrm>
          <a:custGeom>
            <a:rect l="l" t="t" r="r" b="b"/>
            <a:pathLst>
              <a:path w="75406" h="90488">
                <a:moveTo>
                  <a:pt x="0" y="0"/>
                </a:moveTo>
                <a:lnTo>
                  <a:pt x="0" y="90488"/>
                </a:lnTo>
                <a:lnTo>
                  <a:pt x="75406" y="4524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60768B"/>
            </a:solidFill>
          </a:ln>
        </p:spPr>
      </p:sp>
      <p:sp>
        <p:nvSpPr>
          <p:cNvPr id="45" name="TextBox 45">
            <a:extLst>
              <a:ext uri="{FF2B5EF4-FFF2-40B4-BE49-F238E27FC236}">
                <ns2:creationId id="{505A5311-7FA1-4CED-AB48-D47690FA18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77100" y="1609725"/>
            <a:ext cx="141827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数据管理系统</a:t>
            </a:r>
          </a:p>
        </p:txBody>
      </p:sp>
      <p:sp>
        <p:nvSpPr>
          <p:cNvPr id="46" name="TextBox 46">
            <a:extLst>
              <a:ext uri="{FF2B5EF4-FFF2-40B4-BE49-F238E27FC236}">
                <ns2:creationId id="{88987968-9DEC-4ED6-9140-5AF945DCBE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4720" y="19030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192F43">
                    <a:alphaMod val="85000"/>
                  </a:srgbClr>
                </a:solidFill>
                <a:latin typeface="Segoe UI"/>
                <a:ea typeface="Microsoft YaHei"/>
                <a:cs typeface="Segoe UI"/>
              </a:rPr>
              <a:t>提供发现与追踪能力</a:t>
            </a:r>
          </a:p>
        </p:txBody>
      </p:sp>
      <p:sp>
        <p:nvSpPr>
          <p:cNvPr id="47" name="Freeform 47">
            <a:extLst>
              <a:ext uri="{FF2B5EF4-FFF2-40B4-BE49-F238E27FC236}">
                <ns2:creationId id="{14D75FBF-BFB7-4C44-8634-B6C4D4977B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394" y="2697956"/>
            <a:ext cx="44450" cy="27781"/>
          </a:xfrm>
          <a:custGeom>
            <a:rect l="l" t="t" r="r" b="b"/>
            <a:pathLst>
              <a:path w="44450" h="27781">
                <a:moveTo>
                  <a:pt x="0" y="11113"/>
                </a:moveTo>
                <a:lnTo>
                  <a:pt x="16669" y="27781"/>
                </a:lnTo>
                <a:lnTo>
                  <a:pt x="444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8" name="Freeform 48">
            <a:extLst>
              <a:ext uri="{FF2B5EF4-FFF2-40B4-BE49-F238E27FC236}">
                <ns2:creationId id="{77F69E0D-1D9F-442A-88C3-73B2CBCD62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394" y="2764631"/>
            <a:ext cx="44450" cy="27781"/>
          </a:xfrm>
          <a:custGeom>
            <a:rect l="l" t="t" r="r" b="b"/>
            <a:pathLst>
              <a:path w="44450" h="27781">
                <a:moveTo>
                  <a:pt x="0" y="11113"/>
                </a:moveTo>
                <a:lnTo>
                  <a:pt x="16669" y="27781"/>
                </a:lnTo>
                <a:lnTo>
                  <a:pt x="444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9" name="Freeform 49">
            <a:extLst>
              <a:ext uri="{FF2B5EF4-FFF2-40B4-BE49-F238E27FC236}">
                <ns2:creationId id="{DCF198EC-1E7E-4303-8ABB-410C8FDE70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394" y="2831306"/>
            <a:ext cx="44450" cy="27781"/>
          </a:xfrm>
          <a:custGeom>
            <a:rect l="l" t="t" r="r" b="b"/>
            <a:pathLst>
              <a:path w="44450" h="27781">
                <a:moveTo>
                  <a:pt x="0" y="11113"/>
                </a:moveTo>
                <a:lnTo>
                  <a:pt x="16669" y="27781"/>
                </a:lnTo>
                <a:lnTo>
                  <a:pt x="444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156BDD00-DEE4-4490-A14F-7001AD067D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738" y="2714625"/>
            <a:ext cx="100012" cy="9525"/>
          </a:xfrm>
          <a:custGeom>
            <a:rect l="l" t="t" r="r" b="b"/>
            <a:pathLst>
              <a:path w="100012" h="9525">
                <a:moveTo>
                  <a:pt x="0" y="0"/>
                </a:moveTo>
                <a:lnTo>
                  <a:pt x="10001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CE7CB78E-56E2-42B2-B2F6-5E1E929119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738" y="2781300"/>
            <a:ext cx="100012" cy="9525"/>
          </a:xfrm>
          <a:custGeom>
            <a:rect l="l" t="t" r="r" b="b"/>
            <a:pathLst>
              <a:path w="100012" h="9525">
                <a:moveTo>
                  <a:pt x="0" y="0"/>
                </a:moveTo>
                <a:lnTo>
                  <a:pt x="10001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2" name="Freeform 52">
            <a:extLst>
              <a:ext uri="{FF2B5EF4-FFF2-40B4-BE49-F238E27FC236}">
                <ns2:creationId id="{F5DF3A6D-E747-428B-B3D9-8152DD974B3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738" y="2847975"/>
            <a:ext cx="100012" cy="9525"/>
          </a:xfrm>
          <a:custGeom>
            <a:rect l="l" t="t" r="r" b="b"/>
            <a:pathLst>
              <a:path w="100012" h="9525">
                <a:moveTo>
                  <a:pt x="0" y="0"/>
                </a:moveTo>
                <a:lnTo>
                  <a:pt x="10001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4" name="TextBox 54">
            <a:extLst>
              <a:ext uri="{FF2B5EF4-FFF2-40B4-BE49-F238E27FC236}">
                <ns2:creationId id="{9A91689A-51C2-47C8-82D2-A382BAF5C1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08508" y="27008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资产清单与盘点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7DAE6152-E06F-49F6-AB73-7D45BCA9F3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2318" y="2961799"/>
            <a:ext cx="247402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登记“声称有什么”，核对“实际有什么”</a:t>
            </a:r>
          </a:p>
        </p:txBody>
      </p:sp>
      <p:sp>
        <p:nvSpPr>
          <p:cNvPr id="56" name="Freeform 56">
            <a:extLst>
              <a:ext uri="{FF2B5EF4-FFF2-40B4-BE49-F238E27FC236}">
                <ns2:creationId id="{1943BB8B-01D5-4760-8DDA-1F7E529614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23062" y="364490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43AB35AF-15C9-4EA2-972B-E07DDFFFED4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23062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D9233AFF-0B86-45C1-9AB8-3ED9CF2E8A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34188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27E4A254-4FEC-4A7D-8F97-3DB65181A7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5288" y="3556000"/>
            <a:ext cx="9525" cy="88900"/>
          </a:xfrm>
          <a:custGeom>
            <a:rect l="l" t="t" r="r" b="b"/>
            <a:pathLst>
              <a:path w="9525"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0" name="Freeform 60">
            <a:extLst>
              <a:ext uri="{FF2B5EF4-FFF2-40B4-BE49-F238E27FC236}">
                <ns2:creationId id="{4980A9F9-0B4B-40EB-A43D-E8304AC527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67512" y="3589338"/>
            <a:ext cx="88900" cy="77788"/>
          </a:xfrm>
          <a:custGeom>
            <a:rect l="l" t="t" r="r" b="b"/>
            <a:pathLst>
              <a:path w="88900" h="77788">
                <a:moveTo>
                  <a:pt x="0" y="77788"/>
                </a:moveTo>
                <a:lnTo>
                  <a:pt x="66675" y="77788"/>
                </a:lnTo>
                <a:cubicBezTo>
                  <a:pt x="78950" y="77788"/>
                  <a:pt x="88900" y="67837"/>
                  <a:pt x="88900" y="55563"/>
                </a:cubicBezTo>
                <a:lnTo>
                  <a:pt x="889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1" name="Freeform 61">
            <a:extLst>
              <a:ext uri="{FF2B5EF4-FFF2-40B4-BE49-F238E27FC236}">
                <ns2:creationId id="{BD7A9E5B-31EB-42FB-B3A1-A038C59C5E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23075" y="3589338"/>
            <a:ext cx="66675" cy="33338"/>
          </a:xfrm>
          <a:custGeom>
            <a:rect l="l" t="t" r="r" b="b"/>
            <a:pathLst>
              <a:path w="66675" h="33338">
                <a:moveTo>
                  <a:pt x="0" y="33338"/>
                </a:moveTo>
                <a:lnTo>
                  <a:pt x="33338" y="0"/>
                </a:lnTo>
                <a:lnTo>
                  <a:pt x="66675" y="333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3" name="TextBox 63">
            <a:extLst>
              <a:ext uri="{FF2B5EF4-FFF2-40B4-BE49-F238E27FC236}">
                <ns2:creationId id="{C2BA8766-B64A-427F-963F-8A0577550FA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08508" y="3519964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血缘、责任和质量问题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C871AEE2-4860-4873-B8B0-574333F516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2318" y="378094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把资产、负责人、血缘与实际问题连接</a:t>
            </a:r>
          </a:p>
        </p:txBody>
      </p:sp>
      <p:sp>
        <p:nvSpPr>
          <p:cNvPr id="65" name="Freeform 65">
            <a:extLst>
              <a:ext uri="{FF2B5EF4-FFF2-40B4-BE49-F238E27FC236}">
                <ns2:creationId id="{74AA44AA-1B6A-4EDC-9DF9-C525DA51F7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11950" y="4319588"/>
            <a:ext cx="177800" cy="66675"/>
          </a:xfrm>
          <a:custGeom>
            <a:rect l="l" t="t" r="r" b="b"/>
            <a:pathLst>
              <a:path w="177800" h="66675">
                <a:moveTo>
                  <a:pt x="0" y="33338"/>
                </a:moveTo>
                <a:cubicBezTo>
                  <a:pt x="0" y="51751"/>
                  <a:pt x="39805" y="66675"/>
                  <a:pt x="88900" y="66675"/>
                </a:cubicBezTo>
                <a:cubicBezTo>
                  <a:pt x="137995" y="66675"/>
                  <a:pt x="177800" y="51751"/>
                  <a:pt x="177800" y="33338"/>
                </a:cubicBezTo>
                <a:cubicBezTo>
                  <a:pt x="177800" y="14924"/>
                  <a:pt x="137995" y="0"/>
                  <a:pt x="88900" y="0"/>
                </a:cubicBezTo>
                <a:cubicBezTo>
                  <a:pt x="39805" y="0"/>
                  <a:pt x="0" y="14924"/>
                  <a:pt x="0" y="3333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6" name="Freeform 66">
            <a:extLst>
              <a:ext uri="{FF2B5EF4-FFF2-40B4-BE49-F238E27FC236}">
                <ns2:creationId id="{6A48986E-4B19-445F-B954-10DE9FD037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11950" y="4352925"/>
            <a:ext cx="177800" cy="100012"/>
          </a:xfrm>
          <a:custGeom>
            <a:rect l="l" t="t" r="r" b="b"/>
            <a:pathLst>
              <a:path w="177800" h="100012">
                <a:moveTo>
                  <a:pt x="0" y="0"/>
                </a:moveTo>
                <a:lnTo>
                  <a:pt x="0" y="66675"/>
                </a:lnTo>
                <a:cubicBezTo>
                  <a:pt x="0" y="85088"/>
                  <a:pt x="39805" y="100012"/>
                  <a:pt x="88900" y="100012"/>
                </a:cubicBezTo>
                <a:moveTo>
                  <a:pt x="177800" y="61119"/>
                </a:moveTo>
                <a:lnTo>
                  <a:pt x="1778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7" name="Freeform 67">
            <a:extLst>
              <a:ext uri="{FF2B5EF4-FFF2-40B4-BE49-F238E27FC236}">
                <ns2:creationId id="{1CE1C1F8-7FA0-4714-8F92-418AAE71BF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11950" y="4419600"/>
            <a:ext cx="88900" cy="100012"/>
          </a:xfrm>
          <a:custGeom>
            <a:rect l="l" t="t" r="r" b="b"/>
            <a:pathLst>
              <a:path w="88900" h="100012">
                <a:moveTo>
                  <a:pt x="0" y="0"/>
                </a:moveTo>
                <a:lnTo>
                  <a:pt x="0" y="66675"/>
                </a:lnTo>
                <a:cubicBezTo>
                  <a:pt x="0" y="85088"/>
                  <a:pt x="39805" y="100012"/>
                  <a:pt x="88900" y="1000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8" name="Freeform 68">
            <a:extLst>
              <a:ext uri="{FF2B5EF4-FFF2-40B4-BE49-F238E27FC236}">
                <ns2:creationId id="{779085CD-EDB0-4C2A-AF4D-480424FE79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34188" y="4452938"/>
            <a:ext cx="66675" cy="66675"/>
          </a:xfrm>
          <a:custGeom>
            <a:rect l="l" t="t" r="r" b="b"/>
            <a:pathLst>
              <a:path w="66675" h="66675">
                <a:moveTo>
                  <a:pt x="0" y="33338"/>
                </a:moveTo>
                <a:cubicBezTo>
                  <a:pt x="0" y="51749"/>
                  <a:pt x="14926" y="66675"/>
                  <a:pt x="33338" y="66675"/>
                </a:cubicBezTo>
                <a:cubicBezTo>
                  <a:pt x="51749" y="66675"/>
                  <a:pt x="66675" y="51749"/>
                  <a:pt x="66675" y="33338"/>
                </a:cubicBezTo>
                <a:cubicBezTo>
                  <a:pt x="66675" y="14926"/>
                  <a:pt x="51749" y="0"/>
                  <a:pt x="33338" y="0"/>
                </a:cubicBezTo>
                <a:cubicBezTo>
                  <a:pt x="14926" y="0"/>
                  <a:pt x="0" y="14926"/>
                  <a:pt x="0" y="3333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DF68C6B8-7B91-4CF1-A8E2-871484B9CE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1973" y="4510722"/>
            <a:ext cx="20002" cy="20003"/>
          </a:xfrm>
          <a:custGeom>
            <a:rect l="l" t="t" r="r" b="b"/>
            <a:pathLst>
              <a:path w="20002" h="20003">
                <a:moveTo>
                  <a:pt x="0" y="0"/>
                </a:moveTo>
                <a:lnTo>
                  <a:pt x="20002" y="20003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1" name="TextBox 71">
            <a:extLst>
              <a:ext uri="{FF2B5EF4-FFF2-40B4-BE49-F238E27FC236}">
                <ns2:creationId id="{029AA7B4-CF2A-4CE4-9C25-635B665897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08508" y="4339114"/>
            <a:ext cx="143038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内嵌自助式 ODS</a:t>
            </a:r>
          </a:p>
        </p:txBody>
      </p:sp>
      <p:sp>
        <p:nvSpPr>
          <p:cNvPr id="72" name="TextBox 72">
            <a:extLst>
              <a:ext uri="{FF2B5EF4-FFF2-40B4-BE49-F238E27FC236}">
                <ns2:creationId id="{C9424247-6595-4321-A01B-538B1F1A98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2318" y="460009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让使用者在受控范围内自助取数</a:t>
            </a:r>
          </a:p>
        </p:txBody>
      </p:sp>
      <p:sp>
        <p:nvSpPr>
          <p:cNvPr id="73" name="Rectangle 73">
            <a:extLst>
              <a:ext uri="{FF2B5EF4-FFF2-40B4-BE49-F238E27FC236}">
                <ns2:creationId id="{D9F66D49-13CC-4F8A-8382-53034E3F03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4991100"/>
            <a:ext cx="2000250" cy="285750"/>
          </a:xfrm>
          <a:prstGeom prst="roundRect">
            <a:avLst>
              <a:gd name="adj" fmla="val 50000"/>
            </a:avLst>
          </a:prstGeom>
          <a:solidFill>
            <a:srgbClr val="CAE2F2">
              <a:alpha val="14000"/>
            </a:srgbClr>
          </a:solidFill>
          <a:ln>
            <a:noFill/>
          </a:ln>
        </p:spPr>
      </p:sp>
      <p:sp>
        <p:nvSpPr>
          <p:cNvPr id="74" name="TextBox 74">
            <a:extLst>
              <a:ext uri="{FF2B5EF4-FFF2-40B4-BE49-F238E27FC236}">
                <ns2:creationId id="{BA556FAA-58F8-45F3-A2A8-3A4EB2E613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7100" y="5084445"/>
            <a:ext cx="15410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不是无人维护的目录网站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5C243BC2-F01C-4394-807C-10EE664E92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51386" y="5982652"/>
            <a:ext cx="448922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报送正确并不证明所有经营用途都正确——两者的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统计范围可能不同</a:t>
            </a:r>
          </a:p>
        </p:txBody>
      </p:sp>
      <p:sp>
        <p:nvSpPr>
          <p:cNvPr id="78" name="TextBox 78">
            <a:extLst>
              <a:ext uri="{FF2B5EF4-FFF2-40B4-BE49-F238E27FC236}">
                <ns2:creationId id="{B28ACC9F-2010-49B1-A0A9-088C5E7846B0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14</a:t>
            </a:r>
          </a:p>
        </p:txBody>
      </p:sp>
    </p:spTree>
    <p:extLst>
      <p:ext uri="{BB962C8B-B14F-4D97-AF65-F5344CB8AC3E}">
        <ns3:creationId val="2035597779"/>
      </p:ext>
    </p:extLst>
  </p:cSld>
</p:sld>
</file>

<file path=ppt/slides/slide1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A3A3F14-5239-4EF1-8F67-94C393FA89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DBF279AE-9EEE-46E0-AA39-070A4737DA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75F4EADA-0174-462E-A047-29A279DE51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1 份资产清单，要经得起盘点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5A96A564-BF8B-4625-910B-180D2FD936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7378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目录记录“声称有什么”；盘点核实“现在实际有什么”。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0860F44B-52DD-49D8-8441-C20A51F1F3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000" y="1714500"/>
            <a:ext cx="9525" cy="4191000"/>
          </a:xfrm>
          <a:custGeom>
            <a:rect l="l" t="t" r="r" b="b"/>
            <a:pathLst>
              <a:path w="9525" h="4191000">
                <a:moveTo>
                  <a:pt x="0" y="0"/>
                </a:moveTo>
                <a:lnTo>
                  <a:pt x="0" y="4191000"/>
                </a:lnTo>
              </a:path>
            </a:pathLst>
          </a:custGeom>
          <a:noFill/>
          <a:ln w="38100" cap="rnd">
            <a:gradFill>
              <a:gsLst>
                <a:gs pos="0">
                  <a:srgbClr val="347EAE"/>
                </a:gs>
                <a:gs pos="100000">
                  <a:srgbClr val="347EAE"/>
                </a:gs>
              </a:gsLst>
              <a:lin ang="5400000" scaled="1"/>
            </a:gradFill>
          </a:ln>
        </p:spPr>
      </p:sp>
      <p:sp>
        <p:nvSpPr>
          <p:cNvPr id="9" name="Ellipse 9">
            <a:extLst>
              <a:ext uri="{FF2B5EF4-FFF2-40B4-BE49-F238E27FC236}">
                <ns2:creationId id="{E186107B-A62F-4F39-B4BB-644F2C6661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1752600"/>
            <a:ext cx="495300" cy="4953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10" name="TextBox 10">
            <a:extLst>
              <a:ext uri="{FF2B5EF4-FFF2-40B4-BE49-F238E27FC236}">
                <ns2:creationId id="{837630F8-C821-4B6C-99F5-7240D9D653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26129" y="1944052"/>
            <a:ext cx="19574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192F43"/>
                </a:solidFill>
                <a:latin typeface="Georgia"/>
                <a:ea typeface="SimSun"/>
                <a:cs typeface="Georgia"/>
              </a:rPr>
              <a:t>Q1</a:t>
            </a:r>
          </a:p>
        </p:txBody>
      </p:sp>
      <p:sp>
        <p:nvSpPr>
          <p:cNvPr id="11" name="Line 11">
            <a:extLst>
              <a:ext uri="{FF2B5EF4-FFF2-40B4-BE49-F238E27FC236}">
                <ns2:creationId id="{409BEE2A-F347-45CB-82EF-704DF2AE58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200025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7EAE"/>
            </a:solidFill>
            <a:custDash>
              <a:ds d="200000" sp="150000"/>
            </a:custDash>
          </a:ln>
        </p:spPr>
      </p:sp>
      <p:sp>
        <p:nvSpPr>
          <p:cNvPr id="12" name="Rectangle 12">
            <a:extLst>
              <a:ext uri="{FF2B5EF4-FFF2-40B4-BE49-F238E27FC236}">
                <ns2:creationId id="{CE68D70F-E17E-4964-BC98-983DA1F152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571625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3" name="Rectangle 13">
            <a:extLst>
              <a:ext uri="{FF2B5EF4-FFF2-40B4-BE49-F238E27FC236}">
                <ns2:creationId id="{345F018C-F758-49DE-9804-8662268242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676400"/>
            <a:ext cx="57150" cy="66675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0B264E56-4A5B-4EEE-92CA-FA17E8DEEC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78881" y="1869281"/>
            <a:ext cx="188912" cy="188913"/>
          </a:xfrm>
          <a:custGeom>
            <a:rect l="l" t="t" r="r" b="b"/>
            <a:pathLst>
              <a:path w="188912" h="188913">
                <a:moveTo>
                  <a:pt x="0" y="94456"/>
                </a:moveTo>
                <a:cubicBezTo>
                  <a:pt x="0" y="146623"/>
                  <a:pt x="42290" y="188913"/>
                  <a:pt x="94456" y="188913"/>
                </a:cubicBezTo>
                <a:cubicBezTo>
                  <a:pt x="146623" y="188913"/>
                  <a:pt x="188912" y="146623"/>
                  <a:pt x="188912" y="94456"/>
                </a:cubicBezTo>
                <a:cubicBezTo>
                  <a:pt x="188912" y="42290"/>
                  <a:pt x="146623" y="0"/>
                  <a:pt x="94456" y="0"/>
                </a:cubicBezTo>
                <a:cubicBezTo>
                  <a:pt x="42290" y="0"/>
                  <a:pt x="0" y="42290"/>
                  <a:pt x="0" y="94456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7CD0DA6C-903A-45D5-B493-88AFA659D7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40806" y="2031206"/>
            <a:ext cx="80962" cy="80962"/>
          </a:xfrm>
          <a:custGeom>
            <a:rect l="l" t="t" r="r" b="b"/>
            <a:pathLst>
              <a:path w="80962" h="80962">
                <a:moveTo>
                  <a:pt x="80962" y="80962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TextBox 17">
            <a:extLst>
              <a:ext uri="{FF2B5EF4-FFF2-40B4-BE49-F238E27FC236}">
                <ns2:creationId id="{B80D3543-57E6-4ABE-96B4-3DFEF3F3E0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1790700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是什么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ABBD5896-5E21-434C-A951-D7B8997762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213455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数据元素、标准化业务描述、资产分类与安全级别</a:t>
            </a:r>
          </a:p>
        </p:txBody>
      </p:sp>
      <p:sp>
        <p:nvSpPr>
          <p:cNvPr id="20" name="Ellipse 20">
            <a:extLst>
              <a:ext uri="{FF2B5EF4-FFF2-40B4-BE49-F238E27FC236}">
                <ns2:creationId id="{6670BBEF-7EE4-4079-85C0-8C679AAC88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2867025"/>
            <a:ext cx="495300" cy="495300"/>
          </a:xfrm>
          <a:prstGeom prst="ellipse">
            <a:avLst/>
          </a:prstGeom>
          <a:solidFill>
            <a:srgbClr val="CAE2F2"/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E92364D9-AAE2-451A-8AE9-CF6E2C0565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6002" y="3058478"/>
            <a:ext cx="2359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192F43"/>
                </a:solidFill>
                <a:latin typeface="Georgia"/>
                <a:ea typeface="SimSun"/>
                <a:cs typeface="Georgia"/>
              </a:rPr>
              <a:t>Q2</a:t>
            </a:r>
          </a:p>
        </p:txBody>
      </p:sp>
      <p:sp>
        <p:nvSpPr>
          <p:cNvPr id="22" name="Line 22">
            <a:extLst>
              <a:ext uri="{FF2B5EF4-FFF2-40B4-BE49-F238E27FC236}">
                <ns2:creationId id="{6C486426-4C6C-4593-91A8-5EC93277DF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3114675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7EAE"/>
            </a:solidFill>
            <a:custDash>
              <a:ds d="200000" sp="150000"/>
            </a:custDash>
          </a:ln>
        </p:spPr>
      </p:sp>
      <p:sp>
        <p:nvSpPr>
          <p:cNvPr id="23" name="Rectangle 23">
            <a:extLst>
              <a:ext uri="{FF2B5EF4-FFF2-40B4-BE49-F238E27FC236}">
                <ns2:creationId id="{04901C33-909D-44CC-984E-4FD2AF8B53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2686050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4" name="Rectangle 24">
            <a:extLst>
              <a:ext uri="{FF2B5EF4-FFF2-40B4-BE49-F238E27FC236}">
                <ns2:creationId id="{EC9F5FB7-C2E8-4A64-B5B5-24A6DFA183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2790825"/>
            <a:ext cx="57150" cy="66675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25" name="Freeform 25">
            <a:extLst>
              <a:ext uri="{FF2B5EF4-FFF2-40B4-BE49-F238E27FC236}">
                <ns2:creationId id="{79C5FBE1-2B15-4C36-B03A-36D38C6194B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46350" y="2983706"/>
            <a:ext cx="107950" cy="107950"/>
          </a:xfrm>
          <a:custGeom>
            <a:rect l="l" t="t" r="r" b="b"/>
            <a:pathLst>
              <a:path w="107950" h="107950">
                <a:moveTo>
                  <a:pt x="0" y="53975"/>
                </a:moveTo>
                <a:cubicBezTo>
                  <a:pt x="0" y="83785"/>
                  <a:pt x="24165" y="107950"/>
                  <a:pt x="53975" y="107950"/>
                </a:cubicBezTo>
                <a:cubicBezTo>
                  <a:pt x="83785" y="107950"/>
                  <a:pt x="107950" y="83785"/>
                  <a:pt x="107950" y="53975"/>
                </a:cubicBezTo>
                <a:cubicBezTo>
                  <a:pt x="107950" y="24165"/>
                  <a:pt x="83785" y="0"/>
                  <a:pt x="53975" y="0"/>
                </a:cubicBezTo>
                <a:cubicBezTo>
                  <a:pt x="24165" y="0"/>
                  <a:pt x="0" y="24165"/>
                  <a:pt x="0" y="5397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1112E540-FE5F-47B6-8299-75D0761667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19362" y="3145631"/>
            <a:ext cx="107950" cy="80962"/>
          </a:xfrm>
          <a:custGeom>
            <a:rect l="l" t="t" r="r" b="b"/>
            <a:pathLst>
              <a:path w="107950" h="80962">
                <a:moveTo>
                  <a:pt x="0" y="80962"/>
                </a:moveTo>
                <a:lnTo>
                  <a:pt x="0" y="53975"/>
                </a:lnTo>
                <a:cubicBezTo>
                  <a:pt x="0" y="24165"/>
                  <a:pt x="24165" y="0"/>
                  <a:pt x="53975" y="0"/>
                </a:cubicBezTo>
                <a:lnTo>
                  <a:pt x="1079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645D45CF-8242-4104-BC43-640631CF5C5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40806" y="3172619"/>
            <a:ext cx="80962" cy="53975"/>
          </a:xfrm>
          <a:custGeom>
            <a:rect l="l" t="t" r="r" b="b"/>
            <a:pathLst>
              <a:path w="80962" h="53975">
                <a:moveTo>
                  <a:pt x="0" y="26988"/>
                </a:moveTo>
                <a:lnTo>
                  <a:pt x="26987" y="53975"/>
                </a:lnTo>
                <a:lnTo>
                  <a:pt x="8096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9" name="TextBox 29">
            <a:extLst>
              <a:ext uri="{FF2B5EF4-FFF2-40B4-BE49-F238E27FC236}">
                <ns2:creationId id="{4F403D2B-E8A0-4169-B0A8-66842C5AA8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2905125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谁负责</a:t>
            </a:r>
          </a:p>
        </p:txBody>
      </p:sp>
      <p:sp>
        <p:nvSpPr>
          <p:cNvPr id="30" name="TextBox 30">
            <a:extLst>
              <a:ext uri="{FF2B5EF4-FFF2-40B4-BE49-F238E27FC236}">
                <ns2:creationId id="{F6796096-0AF9-417D-8215-A6B713BAD6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3248978"/>
            <a:ext cx="356911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定义者、维护者、实际使用者——三个角色都要有名字</a:t>
            </a:r>
          </a:p>
        </p:txBody>
      </p:sp>
      <p:sp>
        <p:nvSpPr>
          <p:cNvPr id="32" name="Ellipse 32">
            <a:extLst>
              <a:ext uri="{FF2B5EF4-FFF2-40B4-BE49-F238E27FC236}">
                <ns2:creationId id="{39FFDD17-9710-45EC-B145-878B4E2B06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3981450"/>
            <a:ext cx="495300" cy="4953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0C7FBB8D-8DB6-4923-BDE8-27EA30D6F8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6002" y="4172902"/>
            <a:ext cx="2359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192F43"/>
                </a:solidFill>
                <a:latin typeface="Georgia"/>
                <a:ea typeface="SimSun"/>
                <a:cs typeface="Georgia"/>
              </a:rPr>
              <a:t>Q3</a:t>
            </a:r>
          </a:p>
        </p:txBody>
      </p:sp>
      <p:sp>
        <p:nvSpPr>
          <p:cNvPr id="34" name="Line 34">
            <a:extLst>
              <a:ext uri="{FF2B5EF4-FFF2-40B4-BE49-F238E27FC236}">
                <ns2:creationId id="{2C53E9B9-F26B-4803-A653-07C53710F0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422910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7EAE"/>
            </a:solidFill>
            <a:custDash>
              <a:ds d="200000" sp="150000"/>
            </a:custDash>
          </a:ln>
        </p:spPr>
      </p:sp>
      <p:sp>
        <p:nvSpPr>
          <p:cNvPr id="35" name="Rectangle 35">
            <a:extLst>
              <a:ext uri="{FF2B5EF4-FFF2-40B4-BE49-F238E27FC236}">
                <ns2:creationId id="{CA353A9B-4B3C-4AF7-82F2-48B1E6F747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800475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6" name="Rectangle 36">
            <a:extLst>
              <a:ext uri="{FF2B5EF4-FFF2-40B4-BE49-F238E27FC236}">
                <ns2:creationId id="{83078231-B953-4FF1-8278-E9EF549BDF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905250"/>
            <a:ext cx="57150" cy="66675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37" name="Freeform 37">
            <a:extLst>
              <a:ext uri="{FF2B5EF4-FFF2-40B4-BE49-F238E27FC236}">
                <ns2:creationId id="{BD642461-65B8-4CBD-8492-266700C5EC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59844" y="4179094"/>
            <a:ext cx="80962" cy="80962"/>
          </a:xfrm>
          <a:custGeom>
            <a:rect l="l" t="t" r="r" b="b"/>
            <a:pathLst>
              <a:path w="80962" h="80962">
                <a:moveTo>
                  <a:pt x="0" y="80962"/>
                </a:moveTo>
                <a:lnTo>
                  <a:pt x="8096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26FE2F6E-0CA3-4929-A441-1D6619BB15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86831" y="4105032"/>
            <a:ext cx="128017" cy="128037"/>
          </a:xfrm>
          <a:custGeom>
            <a:rect l="l" t="t" r="r" b="b"/>
            <a:pathLst>
              <a:path w="128017" h="128037">
                <a:moveTo>
                  <a:pt x="0" y="33581"/>
                </a:moveTo>
                <a:lnTo>
                  <a:pt x="6248" y="26348"/>
                </a:lnTo>
                <a:cubicBezTo>
                  <a:pt x="32599" y="0"/>
                  <a:pt x="75321" y="3"/>
                  <a:pt x="101669" y="26355"/>
                </a:cubicBezTo>
                <a:cubicBezTo>
                  <a:pt x="128017" y="52706"/>
                  <a:pt x="128014" y="95428"/>
                  <a:pt x="101662" y="121776"/>
                </a:cubicBezTo>
                <a:lnTo>
                  <a:pt x="94456" y="128037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640BEF03-04EE-41F7-8492-32D0655CEE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92373" y="4206081"/>
            <a:ext cx="121446" cy="128009"/>
          </a:xfrm>
          <a:custGeom>
            <a:rect l="l" t="t" r="r" b="b"/>
            <a:pathLst>
              <a:path w="121446" h="128009">
                <a:moveTo>
                  <a:pt x="121446" y="94456"/>
                </a:moveTo>
                <a:lnTo>
                  <a:pt x="116089" y="101662"/>
                </a:lnTo>
                <a:cubicBezTo>
                  <a:pt x="89445" y="128009"/>
                  <a:pt x="46562" y="128009"/>
                  <a:pt x="19919" y="101662"/>
                </a:cubicBezTo>
                <a:cubicBezTo>
                  <a:pt x="7173" y="89059"/>
                  <a:pt x="0" y="71879"/>
                  <a:pt x="0" y="53955"/>
                </a:cubicBezTo>
                <a:cubicBezTo>
                  <a:pt x="0" y="36030"/>
                  <a:pt x="7173" y="18851"/>
                  <a:pt x="19919" y="6248"/>
                </a:cubicBezTo>
                <a:lnTo>
                  <a:pt x="26989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1" name="TextBox 41">
            <a:extLst>
              <a:ext uri="{FF2B5EF4-FFF2-40B4-BE49-F238E27FC236}">
                <ns2:creationId id="{B20C12E8-1925-4BFF-BF92-8778846E2E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4019550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在哪里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DF20EDA5-70DF-4EF9-81D7-3EEEE00348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4363402"/>
            <a:ext cx="341576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来源系统、接口、表字段与版本——能指到具体位置</a:t>
            </a:r>
          </a:p>
        </p:txBody>
      </p:sp>
      <p:sp>
        <p:nvSpPr>
          <p:cNvPr id="44" name="Ellipse 44">
            <a:extLst>
              <a:ext uri="{FF2B5EF4-FFF2-40B4-BE49-F238E27FC236}">
                <ns2:creationId id="{CCABA68C-4432-47FC-91FD-B19D118C02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5095875"/>
            <a:ext cx="495300" cy="495300"/>
          </a:xfrm>
          <a:prstGeom prst="ellipse">
            <a:avLst/>
          </a:prstGeom>
          <a:solidFill>
            <a:srgbClr val="CAE2F2"/>
          </a:solidFill>
          <a:ln>
            <a:noFill/>
          </a:ln>
        </p:spPr>
      </p:sp>
      <p:sp>
        <p:nvSpPr>
          <p:cNvPr id="45" name="TextBox 45">
            <a:extLst>
              <a:ext uri="{FF2B5EF4-FFF2-40B4-BE49-F238E27FC236}">
                <ns2:creationId id="{AF81048A-2689-4E1A-88BD-283D8E706A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6002" y="5287328"/>
            <a:ext cx="2359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192F43"/>
                </a:solidFill>
                <a:latin typeface="Georgia"/>
                <a:ea typeface="SimSun"/>
                <a:cs typeface="Georgia"/>
              </a:rPr>
              <a:t>Q4</a:t>
            </a:r>
          </a:p>
        </p:txBody>
      </p:sp>
      <p:sp>
        <p:nvSpPr>
          <p:cNvPr id="46" name="Line 46">
            <a:extLst>
              <a:ext uri="{FF2B5EF4-FFF2-40B4-BE49-F238E27FC236}">
                <ns2:creationId id="{9A0232D2-63E4-4D49-9DA2-CCA752E2419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5343525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7EAE"/>
            </a:solidFill>
            <a:custDash>
              <a:ds d="200000" sp="150000"/>
            </a:custDash>
          </a:ln>
        </p:spPr>
      </p:sp>
      <p:sp>
        <p:nvSpPr>
          <p:cNvPr id="47" name="Rectangle 47">
            <a:extLst>
              <a:ext uri="{FF2B5EF4-FFF2-40B4-BE49-F238E27FC236}">
                <ns2:creationId id="{FCABDE0E-D0A4-481A-8D6E-F8E1C582E4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4914900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8" name="Rectangle 48">
            <a:extLst>
              <a:ext uri="{FF2B5EF4-FFF2-40B4-BE49-F238E27FC236}">
                <ns2:creationId id="{5C9ED9F0-403B-4548-8C1C-5F02F6806C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5019675"/>
            <a:ext cx="57150" cy="66675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49" name="Freeform 49">
            <a:extLst>
              <a:ext uri="{FF2B5EF4-FFF2-40B4-BE49-F238E27FC236}">
                <ns2:creationId id="{9D246CBE-FA2F-4ABB-9B1B-ECE5F72930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73338" y="5307012"/>
            <a:ext cx="53975" cy="53975"/>
          </a:xfrm>
          <a:custGeom>
            <a:rect l="l" t="t" r="r" b="b"/>
            <a:pathLst>
              <a:path w="53975" h="53975">
                <a:moveTo>
                  <a:pt x="0" y="26988"/>
                </a:moveTo>
                <a:cubicBezTo>
                  <a:pt x="0" y="41892"/>
                  <a:pt x="12083" y="53975"/>
                  <a:pt x="26987" y="53975"/>
                </a:cubicBezTo>
                <a:cubicBezTo>
                  <a:pt x="41892" y="53975"/>
                  <a:pt x="53975" y="41892"/>
                  <a:pt x="53975" y="26988"/>
                </a:cubicBezTo>
                <a:cubicBezTo>
                  <a:pt x="53975" y="12083"/>
                  <a:pt x="41892" y="0"/>
                  <a:pt x="26987" y="0"/>
                </a:cubicBezTo>
                <a:cubicBezTo>
                  <a:pt x="12083" y="0"/>
                  <a:pt x="0" y="12083"/>
                  <a:pt x="0" y="2698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949D1D6E-B268-4A51-826D-9AE6BC45B1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78881" y="5253038"/>
            <a:ext cx="242888" cy="161345"/>
          </a:xfrm>
          <a:custGeom>
            <a:rect l="l" t="t" r="r" b="b"/>
            <a:pathLst>
              <a:path w="242888" h="161345">
                <a:moveTo>
                  <a:pt x="109326" y="161345"/>
                </a:moveTo>
                <a:cubicBezTo>
                  <a:pt x="66092" y="157202"/>
                  <a:pt x="29659" y="130390"/>
                  <a:pt x="0" y="80962"/>
                </a:cubicBezTo>
                <a:cubicBezTo>
                  <a:pt x="32385" y="26988"/>
                  <a:pt x="72866" y="0"/>
                  <a:pt x="121444" y="0"/>
                </a:cubicBezTo>
                <a:cubicBezTo>
                  <a:pt x="170021" y="0"/>
                  <a:pt x="210503" y="26988"/>
                  <a:pt x="242888" y="80962"/>
                </a:cubicBezTo>
                <a:cubicBezTo>
                  <a:pt x="240052" y="85697"/>
                  <a:pt x="237069" y="90341"/>
                  <a:pt x="233941" y="9488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82C1DC13-54D7-40DB-8912-DF9E4B74F6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40806" y="5401469"/>
            <a:ext cx="80962" cy="53975"/>
          </a:xfrm>
          <a:custGeom>
            <a:rect l="l" t="t" r="r" b="b"/>
            <a:pathLst>
              <a:path w="80962" h="53975">
                <a:moveTo>
                  <a:pt x="0" y="26987"/>
                </a:moveTo>
                <a:lnTo>
                  <a:pt x="26987" y="53975"/>
                </a:lnTo>
                <a:lnTo>
                  <a:pt x="80962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9F6BBE21-893A-4693-B14E-CF954A9C6C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51339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是否还有效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15582D08-0242-458A-A326-A903C082A0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5477828"/>
            <a:ext cx="55626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实物核对、变更记录、失效处理——登记的表是否存在，停用的接口是否还有消费者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1BE297E9-E33D-4578-A4D0-9454777C56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13690" y="6135052"/>
            <a:ext cx="49646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清单不是越大越好，先覆盖最重要的业务链路；“已登记”不等于“已治理”</a:t>
            </a:r>
          </a:p>
        </p:txBody>
      </p:sp>
      <p:sp>
        <p:nvSpPr>
          <p:cNvPr id="58" name="TextBox 58">
            <a:extLst>
              <a:ext uri="{FF2B5EF4-FFF2-40B4-BE49-F238E27FC236}">
                <ns2:creationId id="{32696C1F-324E-466C-9707-B46184CE4103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15</a:t>
            </a:r>
          </a:p>
        </p:txBody>
      </p:sp>
    </p:spTree>
    <p:extLst>
      <p:ext uri="{BB962C8B-B14F-4D97-AF65-F5344CB8AC3E}">
        <ns3:creationId val="1414809423"/>
      </p:ext>
    </p:extLst>
  </p:cSld>
</p:sld>
</file>

<file path=ppt/slides/slide1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FE7344F-2010-4438-A04E-36C7C66390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F7AFBFBF-862B-4E50-92A0-C5A3F3A093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53073FFE-E3DB-4554-9D92-02911D969B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5 类能力平台，按需求选用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09A4045F-30A5-4378-9891-FFF56DD4A0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它们提供计算与处理能力，不替代业务定义。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FD5EB5B-0010-4A4F-8183-125B6F89A2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" y="1238250"/>
            <a:ext cx="3657600" cy="2428875"/>
          </a:xfrm>
          <a:prstGeom prst="roundRect">
            <a:avLst>
              <a:gd name="adj" fmla="val 6275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" name="TextBox 8">
            <a:extLst>
              <a:ext uri="{FF2B5EF4-FFF2-40B4-BE49-F238E27FC236}">
                <ns2:creationId id="{5A28AFE7-A355-4995-A951-EAC2DC4FFD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337831" y="1407795"/>
            <a:ext cx="607424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9" name="Rectangle 9">
            <a:extLst>
              <a:ext uri="{FF2B5EF4-FFF2-40B4-BE49-F238E27FC236}">
                <ns2:creationId id="{3DE11AD8-EA5A-447E-81F1-19C628C8FB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" y="15240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0F2C203B-8B64-4894-AF81-C4F06E496B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3450" y="1689100"/>
            <a:ext cx="228600" cy="101600"/>
          </a:xfrm>
          <a:custGeom>
            <a:rect l="l" t="t" r="r" b="b"/>
            <a:pathLst>
              <a:path w="228600" h="101600">
                <a:moveTo>
                  <a:pt x="0" y="38100"/>
                </a:moveTo>
                <a:cubicBezTo>
                  <a:pt x="0" y="17058"/>
                  <a:pt x="17058" y="0"/>
                  <a:pt x="38100" y="0"/>
                </a:cubicBezTo>
                <a:lnTo>
                  <a:pt x="190500" y="0"/>
                </a:lnTo>
                <a:cubicBezTo>
                  <a:pt x="211542" y="0"/>
                  <a:pt x="228600" y="17058"/>
                  <a:pt x="228600" y="38100"/>
                </a:cubicBezTo>
                <a:lnTo>
                  <a:pt x="228600" y="63500"/>
                </a:lnTo>
                <a:cubicBezTo>
                  <a:pt x="228600" y="84542"/>
                  <a:pt x="211542" y="101600"/>
                  <a:pt x="190500" y="101600"/>
                </a:cubicBezTo>
                <a:lnTo>
                  <a:pt x="38100" y="101600"/>
                </a:lnTo>
                <a:cubicBezTo>
                  <a:pt x="17058" y="101600"/>
                  <a:pt x="0" y="84542"/>
                  <a:pt x="0" y="635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F86F013F-D3BF-48FE-B07D-18C123E438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3450" y="1790700"/>
            <a:ext cx="228600" cy="101600"/>
          </a:xfrm>
          <a:custGeom>
            <a:rect l="l" t="t" r="r" b="b"/>
            <a:pathLst>
              <a:path w="228600" h="101600">
                <a:moveTo>
                  <a:pt x="0" y="38100"/>
                </a:moveTo>
                <a:cubicBezTo>
                  <a:pt x="0" y="17058"/>
                  <a:pt x="17058" y="0"/>
                  <a:pt x="38100" y="0"/>
                </a:cubicBezTo>
                <a:lnTo>
                  <a:pt x="190500" y="0"/>
                </a:lnTo>
                <a:cubicBezTo>
                  <a:pt x="211542" y="0"/>
                  <a:pt x="228600" y="17058"/>
                  <a:pt x="228600" y="38100"/>
                </a:cubicBezTo>
                <a:lnTo>
                  <a:pt x="228600" y="63500"/>
                </a:lnTo>
                <a:cubicBezTo>
                  <a:pt x="228600" y="84542"/>
                  <a:pt x="211542" y="101600"/>
                  <a:pt x="190500" y="101600"/>
                </a:cubicBezTo>
                <a:lnTo>
                  <a:pt x="38100" y="101600"/>
                </a:lnTo>
                <a:cubicBezTo>
                  <a:pt x="17058" y="101600"/>
                  <a:pt x="0" y="84542"/>
                  <a:pt x="0" y="63500"/>
                </a:cubicBezTo>
                <a:lnTo>
                  <a:pt x="0" y="381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5C9F4728-CBA8-40AA-877F-8474AC549A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4250" y="17399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0" y="127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F93DCAA7-D619-407B-8CB9-81BA988676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4250" y="18415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0" y="127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9AAFF06B-33CF-456F-BA74-48AFD8B688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952" y="2303621"/>
            <a:ext cx="1970162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MPP 与分布式 OLAP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0ED68782-5895-499C-9C64-D11251A766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9620" y="260794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大规模计算底座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4348538E-ABB4-4BCB-8B99-4C28CC0F3B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7715" y="29537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结构化分析与大规模处理，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BC52052D-5EBB-4FCD-99C2-5BFA1076DD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7715" y="31823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支撑经营分析的常规负载。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C187734A-E182-4D59-8662-B6306CF3E7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67200" y="1238250"/>
            <a:ext cx="3657600" cy="2428875"/>
          </a:xfrm>
          <a:prstGeom prst="roundRect">
            <a:avLst>
              <a:gd name="adj" fmla="val 6275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0D91C480-B3C7-4E1E-8668-3D2BC16144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79263" y="1407795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B88382BE-2B80-4548-85F8-378DFA69AF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72000" y="15240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5FC51806-EC75-4DCA-97B2-7E26E404EA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0" y="1676400"/>
            <a:ext cx="152400" cy="152400"/>
          </a:xfrm>
          <a:custGeom>
            <a:rect l="l" t="t" r="r" b="b"/>
            <a:pathLst>
              <a:path w="152400" h="152400">
                <a:moveTo>
                  <a:pt x="0" y="76200"/>
                </a:moveTo>
                <a:cubicBezTo>
                  <a:pt x="0" y="118284"/>
                  <a:pt x="34116" y="152400"/>
                  <a:pt x="76200" y="152400"/>
                </a:cubicBezTo>
                <a:cubicBezTo>
                  <a:pt x="118284" y="152400"/>
                  <a:pt x="152400" y="118284"/>
                  <a:pt x="152400" y="76200"/>
                </a:cubicBezTo>
                <a:cubicBezTo>
                  <a:pt x="152400" y="34116"/>
                  <a:pt x="118284" y="0"/>
                  <a:pt x="76200" y="0"/>
                </a:cubicBezTo>
                <a:cubicBezTo>
                  <a:pt x="34116" y="0"/>
                  <a:pt x="0" y="34116"/>
                  <a:pt x="0" y="762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A7993424-DFBA-4F0D-813F-B871EACC30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38700" y="1676400"/>
            <a:ext cx="25400" cy="152400"/>
          </a:xfrm>
          <a:custGeom>
            <a:rect l="l" t="t" r="r" b="b"/>
            <a:pathLst>
              <a:path w="25400" h="152400">
                <a:moveTo>
                  <a:pt x="0" y="0"/>
                </a:moveTo>
                <a:cubicBezTo>
                  <a:pt x="16929" y="4229"/>
                  <a:pt x="25400" y="29629"/>
                  <a:pt x="25400" y="76200"/>
                </a:cubicBezTo>
                <a:cubicBezTo>
                  <a:pt x="25400" y="122771"/>
                  <a:pt x="16929" y="148171"/>
                  <a:pt x="0" y="1524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39BE4C91-45B5-4751-A2BB-15482840D4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13300" y="1676400"/>
            <a:ext cx="25400" cy="152400"/>
          </a:xfrm>
          <a:custGeom>
            <a:rect l="l" t="t" r="r" b="b"/>
            <a:pathLst>
              <a:path w="25400" h="152400">
                <a:moveTo>
                  <a:pt x="25400" y="0"/>
                </a:moveTo>
                <a:cubicBezTo>
                  <a:pt x="8471" y="4229"/>
                  <a:pt x="0" y="29629"/>
                  <a:pt x="0" y="76200"/>
                </a:cubicBezTo>
                <a:cubicBezTo>
                  <a:pt x="0" y="122771"/>
                  <a:pt x="8471" y="148171"/>
                  <a:pt x="25400" y="1524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16DC0CD2-8DA8-4662-B181-DDB5261659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0" y="1752600"/>
            <a:ext cx="152400" cy="9525"/>
          </a:xfrm>
          <a:custGeom>
            <a:rect l="l" t="t" r="r" b="b"/>
            <a:pathLst>
              <a:path w="152400" h="9525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7C47F41E-C80E-4CB0-8F7F-F01F873495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24400" y="1892300"/>
            <a:ext cx="88900" cy="9525"/>
          </a:xfrm>
          <a:custGeom>
            <a:rect l="l" t="t" r="r" b="b"/>
            <a:pathLst>
              <a:path w="88900" h="9525">
                <a:moveTo>
                  <a:pt x="0" y="0"/>
                </a:moveTo>
                <a:lnTo>
                  <a:pt x="889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05E95A2A-471E-40E3-800B-075C3EE79D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64100" y="1892300"/>
            <a:ext cx="88900" cy="9525"/>
          </a:xfrm>
          <a:custGeom>
            <a:rect l="l" t="t" r="r" b="b"/>
            <a:pathLst>
              <a:path w="88900" h="9525">
                <a:moveTo>
                  <a:pt x="0" y="0"/>
                </a:moveTo>
                <a:lnTo>
                  <a:pt x="889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9" name="Freeform 29">
            <a:extLst>
              <a:ext uri="{FF2B5EF4-FFF2-40B4-BE49-F238E27FC236}">
                <ns2:creationId id="{BD0E1659-F5BD-41CF-8B06-856D0A6BE93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13300" y="1866900"/>
            <a:ext cx="50800" cy="50800"/>
          </a:xfrm>
          <a:custGeom>
            <a:rect l="l" t="t" r="r" b="b"/>
            <a:pathLst>
              <a:path w="50800" h="50800">
                <a:moveTo>
                  <a:pt x="0" y="25400"/>
                </a:moveTo>
                <a:cubicBezTo>
                  <a:pt x="0" y="39428"/>
                  <a:pt x="11372" y="50800"/>
                  <a:pt x="25400" y="50800"/>
                </a:cubicBezTo>
                <a:cubicBezTo>
                  <a:pt x="39428" y="50800"/>
                  <a:pt x="50800" y="39428"/>
                  <a:pt x="50800" y="25400"/>
                </a:cubicBezTo>
                <a:cubicBezTo>
                  <a:pt x="50800" y="11372"/>
                  <a:pt x="39428" y="0"/>
                  <a:pt x="25400" y="0"/>
                </a:cubicBezTo>
                <a:cubicBezTo>
                  <a:pt x="11372" y="0"/>
                  <a:pt x="0" y="11372"/>
                  <a:pt x="0" y="254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FF6ED9B0-CD7D-494C-9DDB-5B02C9285B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38700" y="1828800"/>
            <a:ext cx="9525" cy="38100"/>
          </a:xfrm>
          <a:custGeom>
            <a:rect l="l" t="t" r="r" b="b"/>
            <a:pathLst>
              <a:path w="9525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2" name="TextBox 32">
            <a:extLst>
              <a:ext uri="{FF2B5EF4-FFF2-40B4-BE49-F238E27FC236}">
                <ns2:creationId id="{6796465D-4F19-4969-815F-A757AA2247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3902" y="2303621"/>
            <a:ext cx="691777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图计算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AE2C9770-F23A-4257-91A9-6702F6C10F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60570" y="2607945"/>
            <a:ext cx="85096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关系网络引擎</a:t>
            </a:r>
          </a:p>
        </p:txBody>
      </p:sp>
      <p:sp>
        <p:nvSpPr>
          <p:cNvPr id="34" name="TextBox 34">
            <a:extLst>
              <a:ext uri="{FF2B5EF4-FFF2-40B4-BE49-F238E27FC236}">
                <ns2:creationId id="{85F1568D-6F77-4A36-AD71-83D20ABA97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8665" y="29537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关系网络与关联分析，</a:t>
            </a:r>
          </a:p>
        </p:txBody>
      </p:sp>
      <p:sp>
        <p:nvSpPr>
          <p:cNvPr id="35" name="TextBox 35">
            <a:extLst>
              <a:ext uri="{FF2B5EF4-FFF2-40B4-BE49-F238E27FC236}">
                <ns2:creationId id="{44F3684B-D518-4F71-86A4-EF2532D1FE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8665" y="31823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适配关联客户的穿透场景。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B84776ED-373A-4402-9914-1C1F4AE9F7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58150" y="1238250"/>
            <a:ext cx="3657600" cy="2428875"/>
          </a:xfrm>
          <a:prstGeom prst="roundRect">
            <a:avLst>
              <a:gd name="adj" fmla="val 6275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25352711-49A6-48BE-8A87-A6A271F94C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70213" y="1407795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39" name="Rectangle 39">
            <a:extLst>
              <a:ext uri="{FF2B5EF4-FFF2-40B4-BE49-F238E27FC236}">
                <ns2:creationId id="{B4C3E26D-E569-4FE4-A783-19A85D7CDC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62950" y="15240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B819E4D3-3188-4A16-9EDF-FD8EC20A48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0" y="1803400"/>
            <a:ext cx="88900" cy="101600"/>
          </a:xfrm>
          <a:custGeom>
            <a:rect l="l" t="t" r="r" b="b"/>
            <a:pathLst>
              <a:path w="88900" h="101600">
                <a:moveTo>
                  <a:pt x="44450" y="0"/>
                </a:moveTo>
                <a:cubicBezTo>
                  <a:pt x="19901" y="0"/>
                  <a:pt x="0" y="19901"/>
                  <a:pt x="0" y="44450"/>
                </a:cubicBezTo>
                <a:lnTo>
                  <a:pt x="0" y="57150"/>
                </a:lnTo>
                <a:cubicBezTo>
                  <a:pt x="0" y="81699"/>
                  <a:pt x="19901" y="101600"/>
                  <a:pt x="44450" y="101600"/>
                </a:cubicBezTo>
                <a:cubicBezTo>
                  <a:pt x="68999" y="101600"/>
                  <a:pt x="88900" y="81699"/>
                  <a:pt x="88900" y="57150"/>
                </a:cubicBezTo>
                <a:lnTo>
                  <a:pt x="88900" y="3429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1B364AF2-8F83-42C8-8286-242E174E52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0750" y="1803400"/>
            <a:ext cx="88900" cy="101600"/>
          </a:xfrm>
          <a:custGeom>
            <a:rect l="l" t="t" r="r" b="b"/>
            <a:pathLst>
              <a:path w="88900" h="101600">
                <a:moveTo>
                  <a:pt x="44450" y="0"/>
                </a:moveTo>
                <a:cubicBezTo>
                  <a:pt x="68999" y="0"/>
                  <a:pt x="88900" y="19901"/>
                  <a:pt x="88900" y="44450"/>
                </a:cubicBezTo>
                <a:lnTo>
                  <a:pt x="88900" y="57150"/>
                </a:lnTo>
                <a:cubicBezTo>
                  <a:pt x="88900" y="81699"/>
                  <a:pt x="68999" y="101600"/>
                  <a:pt x="44450" y="101600"/>
                </a:cubicBezTo>
                <a:cubicBezTo>
                  <a:pt x="19901" y="101600"/>
                  <a:pt x="0" y="81699"/>
                  <a:pt x="0" y="57150"/>
                </a:cubicBezTo>
                <a:lnTo>
                  <a:pt x="0" y="3429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E697C6BE-F9DC-4753-B928-7BE1A54906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93150" y="1752600"/>
            <a:ext cx="50800" cy="88900"/>
          </a:xfrm>
          <a:custGeom>
            <a:rect l="l" t="t" r="r" b="b"/>
            <a:pathLst>
              <a:path w="50800" h="88900">
                <a:moveTo>
                  <a:pt x="6350" y="88900"/>
                </a:moveTo>
                <a:cubicBezTo>
                  <a:pt x="30899" y="88900"/>
                  <a:pt x="50800" y="68999"/>
                  <a:pt x="50800" y="44450"/>
                </a:cubicBezTo>
                <a:cubicBezTo>
                  <a:pt x="50800" y="19901"/>
                  <a:pt x="30899" y="0"/>
                  <a:pt x="6350" y="0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B465A1E6-1264-4A2E-95F8-F83CA0ECC7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0" y="1676400"/>
            <a:ext cx="88900" cy="80010"/>
          </a:xfrm>
          <a:custGeom>
            <a:rect l="l" t="t" r="r" b="b"/>
            <a:pathLst>
              <a:path w="88900" h="80010">
                <a:moveTo>
                  <a:pt x="88900" y="80010"/>
                </a:moveTo>
                <a:lnTo>
                  <a:pt x="88900" y="44450"/>
                </a:lnTo>
                <a:cubicBezTo>
                  <a:pt x="88900" y="19901"/>
                  <a:pt x="68999" y="0"/>
                  <a:pt x="44450" y="0"/>
                </a:cubicBezTo>
                <a:cubicBezTo>
                  <a:pt x="19901" y="0"/>
                  <a:pt x="0" y="19901"/>
                  <a:pt x="0" y="444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843A0260-0895-41F4-8044-3DA5AE47D1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15350" y="1752600"/>
            <a:ext cx="50800" cy="88900"/>
          </a:xfrm>
          <a:custGeom>
            <a:rect l="l" t="t" r="r" b="b"/>
            <a:pathLst>
              <a:path w="50800" h="88900">
                <a:moveTo>
                  <a:pt x="44450" y="88900"/>
                </a:moveTo>
                <a:cubicBezTo>
                  <a:pt x="19901" y="88900"/>
                  <a:pt x="0" y="68999"/>
                  <a:pt x="0" y="44450"/>
                </a:cubicBezTo>
                <a:cubicBezTo>
                  <a:pt x="0" y="19901"/>
                  <a:pt x="19901" y="0"/>
                  <a:pt x="44450" y="0"/>
                </a:cubicBezTo>
                <a:lnTo>
                  <a:pt x="508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874D179C-DEF1-4157-A1CD-6410EAB62D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0750" y="1676400"/>
            <a:ext cx="88900" cy="171450"/>
          </a:xfrm>
          <a:custGeom>
            <a:rect l="l" t="t" r="r" b="b"/>
            <a:pathLst>
              <a:path w="88900" h="171450">
                <a:moveTo>
                  <a:pt x="0" y="80010"/>
                </a:moveTo>
                <a:lnTo>
                  <a:pt x="0" y="44450"/>
                </a:lnTo>
                <a:cubicBezTo>
                  <a:pt x="0" y="19901"/>
                  <a:pt x="19901" y="0"/>
                  <a:pt x="44450" y="0"/>
                </a:cubicBezTo>
                <a:cubicBezTo>
                  <a:pt x="68999" y="0"/>
                  <a:pt x="88900" y="19901"/>
                  <a:pt x="88900" y="44450"/>
                </a:cubicBezTo>
                <a:lnTo>
                  <a:pt x="88900" y="1714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7" name="TextBox 47">
            <a:extLst>
              <a:ext uri="{FF2B5EF4-FFF2-40B4-BE49-F238E27FC236}">
                <ns2:creationId id="{68D6BD65-8F65-40D9-A12D-9015895FAF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44852" y="230362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数据智能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326DA4EA-498E-4059-85D0-118C3DE46A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1520" y="2607945"/>
            <a:ext cx="85096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模型生命周期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54AAC543-832B-4701-835A-A410EC21398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49615" y="29537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机器学习与模型生命周期，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862651FF-C362-4FA7-B935-A2C2BC4026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49615" y="31823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覆盖训练、评估与上线管理。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13FB0DF6-F3B1-42E4-B6C0-33455244CC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38250" y="3857625"/>
            <a:ext cx="4857750" cy="2428875"/>
          </a:xfrm>
          <a:prstGeom prst="roundRect">
            <a:avLst>
              <a:gd name="adj" fmla="val 6275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06041FB0-668D-47BB-BA0A-1548796A5C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093313" y="402717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04</a:t>
            </a:r>
          </a:p>
        </p:txBody>
      </p:sp>
      <p:sp>
        <p:nvSpPr>
          <p:cNvPr id="54" name="Rectangle 54">
            <a:extLst>
              <a:ext uri="{FF2B5EF4-FFF2-40B4-BE49-F238E27FC236}">
                <ns2:creationId id="{25EA26C6-A951-4C9D-AB2F-920F6E477C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43050" y="4143375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328E006E-A31F-4A6A-BEAD-AD7EC2F246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90161" y="4295775"/>
            <a:ext cx="239178" cy="228600"/>
          </a:xfrm>
          <a:custGeom>
            <a:rect l="l" t="t" r="r" b="b"/>
            <a:pathLst>
              <a:path w="239178" h="228600">
                <a:moveTo>
                  <a:pt x="119589" y="0"/>
                </a:moveTo>
                <a:cubicBezTo>
                  <a:pt x="149254" y="26246"/>
                  <a:pt x="187972" y="39911"/>
                  <a:pt x="227539" y="38100"/>
                </a:cubicBezTo>
                <a:cubicBezTo>
                  <a:pt x="239178" y="77693"/>
                  <a:pt x="234262" y="120313"/>
                  <a:pt x="213917" y="156217"/>
                </a:cubicBezTo>
                <a:cubicBezTo>
                  <a:pt x="193571" y="192121"/>
                  <a:pt x="159535" y="218239"/>
                  <a:pt x="119589" y="228600"/>
                </a:cubicBezTo>
                <a:cubicBezTo>
                  <a:pt x="79643" y="218239"/>
                  <a:pt x="45606" y="192121"/>
                  <a:pt x="25261" y="156217"/>
                </a:cubicBezTo>
                <a:cubicBezTo>
                  <a:pt x="4915" y="120313"/>
                  <a:pt x="0" y="77693"/>
                  <a:pt x="11639" y="38100"/>
                </a:cubicBezTo>
                <a:cubicBezTo>
                  <a:pt x="51206" y="39911"/>
                  <a:pt x="89924" y="26246"/>
                  <a:pt x="119589" y="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94E115C9-5243-490F-9097-F7510A0F4C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97050" y="4384675"/>
            <a:ext cx="25400" cy="25400"/>
          </a:xfrm>
          <a:custGeom>
            <a:rect l="l" t="t" r="r" b="b"/>
            <a:pathLst>
              <a:path w="25400" h="25400">
                <a:moveTo>
                  <a:pt x="0" y="12700"/>
                </a:moveTo>
                <a:cubicBezTo>
                  <a:pt x="0" y="19714"/>
                  <a:pt x="5686" y="25400"/>
                  <a:pt x="12700" y="25400"/>
                </a:cubicBezTo>
                <a:cubicBezTo>
                  <a:pt x="19714" y="25400"/>
                  <a:pt x="25400" y="19714"/>
                  <a:pt x="25400" y="12700"/>
                </a:cubicBezTo>
                <a:cubicBezTo>
                  <a:pt x="25400" y="5686"/>
                  <a:pt x="19714" y="0"/>
                  <a:pt x="12700" y="0"/>
                </a:cubicBezTo>
                <a:cubicBezTo>
                  <a:pt x="5686" y="0"/>
                  <a:pt x="0" y="5686"/>
                  <a:pt x="0" y="127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4C4F9EA6-0C37-4C42-815E-F47BB58B8F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09750" y="4410075"/>
            <a:ext cx="9525" cy="31750"/>
          </a:xfrm>
          <a:custGeom>
            <a:rect l="l" t="t" r="r" b="b"/>
            <a:pathLst>
              <a:path w="9525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5F30C313-BE7F-4269-BA66-793DE98B6F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952" y="4922996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隐私计算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57E4F041-A141-4CDC-AF4E-DD8AB26519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31620" y="5227320"/>
            <a:ext cx="71294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受约束协作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4B98B418-A87A-43F8-9DCB-FFC6CA18E6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9715" y="5573078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受约束的多方协作，让数据可用不可见</a:t>
            </a:r>
          </a:p>
        </p:txBody>
      </p:sp>
      <p:sp>
        <p:nvSpPr>
          <p:cNvPr id="62" name="TextBox 62">
            <a:extLst>
              <a:ext uri="{FF2B5EF4-FFF2-40B4-BE49-F238E27FC236}">
                <ns2:creationId id="{F56F3FD8-F188-4CF8-8A07-EC364F5498E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9715" y="5801678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成为合规前提下的可选路径。</a:t>
            </a:r>
          </a:p>
        </p:txBody>
      </p:sp>
      <p:sp>
        <p:nvSpPr>
          <p:cNvPr id="64" name="Rectangle 64">
            <a:extLst>
              <a:ext uri="{FF2B5EF4-FFF2-40B4-BE49-F238E27FC236}">
                <ns2:creationId id="{E6459142-61DA-4529-A6A0-A37DA1E6B1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24600" y="3857625"/>
            <a:ext cx="4857750" cy="2428875"/>
          </a:xfrm>
          <a:prstGeom prst="roundRect">
            <a:avLst>
              <a:gd name="adj" fmla="val 6275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65" name="TextBox 65">
            <a:extLst>
              <a:ext uri="{FF2B5EF4-FFF2-40B4-BE49-F238E27FC236}">
                <ns2:creationId id="{F81515B4-015F-49B0-897F-56A2782851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79663" y="402717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1D6FA5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05</a:t>
            </a:r>
          </a:p>
        </p:txBody>
      </p:sp>
      <p:sp>
        <p:nvSpPr>
          <p:cNvPr id="66" name="Rectangle 66">
            <a:extLst>
              <a:ext uri="{FF2B5EF4-FFF2-40B4-BE49-F238E27FC236}">
                <ns2:creationId id="{6BE7F37B-289D-454A-B4CE-BC4C7C4D70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29400" y="4143375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67" name="Freeform 67">
            <a:extLst>
              <a:ext uri="{FF2B5EF4-FFF2-40B4-BE49-F238E27FC236}">
                <ns2:creationId id="{CF49C749-7A86-4EAB-A0BD-37ED3034B7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21500" y="4295775"/>
            <a:ext cx="63500" cy="63500"/>
          </a:xfrm>
          <a:custGeom>
            <a:rect l="l" t="t" r="r" b="b"/>
            <a:pathLst>
              <a:path w="63500" h="63500">
                <a:moveTo>
                  <a:pt x="0" y="0"/>
                </a:moveTo>
                <a:lnTo>
                  <a:pt x="0" y="50800"/>
                </a:lnTo>
                <a:cubicBezTo>
                  <a:pt x="0" y="57814"/>
                  <a:pt x="5686" y="63500"/>
                  <a:pt x="12700" y="63500"/>
                </a:cubicBezTo>
                <a:lnTo>
                  <a:pt x="63500" y="635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8" name="Freeform 68">
            <a:extLst>
              <a:ext uri="{FF2B5EF4-FFF2-40B4-BE49-F238E27FC236}">
                <ns2:creationId id="{C4911F00-0B9D-4032-A5E7-427388A236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07200" y="4295775"/>
            <a:ext cx="177800" cy="228600"/>
          </a:xfrm>
          <a:custGeom>
            <a:rect l="l" t="t" r="r" b="b"/>
            <a:pathLst>
              <a:path w="177800" h="228600">
                <a:moveTo>
                  <a:pt x="152400" y="228600"/>
                </a:moveTo>
                <a:lnTo>
                  <a:pt x="25400" y="228600"/>
                </a:lnTo>
                <a:cubicBezTo>
                  <a:pt x="11372" y="228600"/>
                  <a:pt x="0" y="217228"/>
                  <a:pt x="0" y="203200"/>
                </a:cubicBezTo>
                <a:lnTo>
                  <a:pt x="0" y="25400"/>
                </a:lnTo>
                <a:cubicBezTo>
                  <a:pt x="0" y="11372"/>
                  <a:pt x="11372" y="0"/>
                  <a:pt x="25400" y="0"/>
                </a:cubicBezTo>
                <a:lnTo>
                  <a:pt x="114300" y="0"/>
                </a:lnTo>
                <a:lnTo>
                  <a:pt x="177800" y="63500"/>
                </a:lnTo>
                <a:lnTo>
                  <a:pt x="177800" y="203200"/>
                </a:lnTo>
                <a:cubicBezTo>
                  <a:pt x="177800" y="217228"/>
                  <a:pt x="166428" y="228600"/>
                  <a:pt x="152400" y="2286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E40B6E67-3C0D-4BFC-AC15-960F30DCA2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371975"/>
            <a:ext cx="12700" cy="9525"/>
          </a:xfrm>
          <a:custGeom>
            <a:rect l="l" t="t" r="r" b="b"/>
            <a:pathLst>
              <a:path w="12700" h="9525">
                <a:moveTo>
                  <a:pt x="0" y="0"/>
                </a:moveTo>
                <a:lnTo>
                  <a:pt x="127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7821630F-C200-4CE2-B661-71C12E6D08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422775"/>
            <a:ext cx="76200" cy="9525"/>
          </a:xfrm>
          <a:custGeom>
            <a:rect l="l" t="t" r="r" b="b"/>
            <a:pathLst>
              <a:path w="76200" h="9525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192BC68E-3224-43B4-BFB3-4E44756261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473575"/>
            <a:ext cx="76200" cy="9525"/>
          </a:xfrm>
          <a:custGeom>
            <a:rect l="l" t="t" r="r" b="b"/>
            <a:pathLst>
              <a:path w="76200" h="9525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3" name="TextBox 73">
            <a:extLst>
              <a:ext uri="{FF2B5EF4-FFF2-40B4-BE49-F238E27FC236}">
                <ns2:creationId id="{B11F4C3A-CAE2-415E-85E7-C34DCB49E0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1302" y="4922996"/>
            <a:ext cx="1336433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NLP 通用能力</a:t>
            </a:r>
          </a:p>
        </p:txBody>
      </p:sp>
      <p:sp>
        <p:nvSpPr>
          <p:cNvPr id="74" name="TextBox 74">
            <a:extLst>
              <a:ext uri="{FF2B5EF4-FFF2-40B4-BE49-F238E27FC236}">
                <ns2:creationId id="{CA12CBF1-0139-4687-84D4-F1D26ECA00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970" y="522732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文本理解</a:t>
            </a:r>
          </a:p>
        </p:txBody>
      </p:sp>
      <p:sp>
        <p:nvSpPr>
          <p:cNvPr id="75" name="TextBox 75">
            <a:extLst>
              <a:ext uri="{FF2B5EF4-FFF2-40B4-BE49-F238E27FC236}">
                <ns2:creationId id="{4F978239-3CDD-4B84-B8ED-E24A8A9F403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065" y="5573078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文本理解与流程衔接；语言模型进入企业后，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07DF3A91-21B0-43D7-9471-1B62ED2933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065" y="5801678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也只是能力平台的一部分。</a:t>
            </a:r>
          </a:p>
        </p:txBody>
      </p:sp>
      <p:sp>
        <p:nvSpPr>
          <p:cNvPr id="78" name="TextBox 78">
            <a:extLst>
              <a:ext uri="{FF2B5EF4-FFF2-40B4-BE49-F238E27FC236}">
                <ns2:creationId id="{B39FA891-316E-444E-9518-7B8A0ECCBC04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16</a:t>
            </a:r>
          </a:p>
        </p:txBody>
      </p:sp>
    </p:spTree>
    <p:extLst>
      <p:ext uri="{BB962C8B-B14F-4D97-AF65-F5344CB8AC3E}">
        <ns3:creationId val="1070338945"/>
      </p:ext>
    </p:extLst>
  </p:cSld>
</p:sld>
</file>

<file path=ppt/slides/slide1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97548EB-DC30-4BF5-BAEE-0FFE93C29F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A81989A8-F319-44ED-9048-EB34700CC8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C84DD7B-5EA8-4940-AD28-FDAAB95BF86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数据血缘，要能回答“变了会影响谁”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77A6FE1F-FDBD-4509-825F-64B2B59F99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从结果倒查来源，从来源向前判断影响。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FB99D8D4-9852-4E4B-B389-9301847CBE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90800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0129F96F-CD5A-4F59-AFDD-3BD387713A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24425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7FFC46B5-63E3-49F3-A783-4C3303456F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58050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10" name="Line 10">
            <a:extLst>
              <a:ext uri="{FF2B5EF4-FFF2-40B4-BE49-F238E27FC236}">
                <ns2:creationId id="{C3CA82A0-EA39-407E-BFBD-8588F4AC2CF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91675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12" name="Ellipse 12">
            <a:extLst>
              <a:ext uri="{FF2B5EF4-FFF2-40B4-BE49-F238E27FC236}">
                <ns2:creationId id="{506A6238-2686-485B-91D0-8DFC6FEE58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14450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13" name="TextBox 13">
            <a:extLst>
              <a:ext uri="{FF2B5EF4-FFF2-40B4-BE49-F238E27FC236}">
                <ns2:creationId id="{F63AB9D1-37B7-40D1-9D73-6DE593726A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8175" y="2366010"/>
            <a:ext cx="18690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4" name="Line 14">
            <a:extLst>
              <a:ext uri="{FF2B5EF4-FFF2-40B4-BE49-F238E27FC236}">
                <ns2:creationId id="{7B4DD590-3EB8-4A9B-A374-3D99E39E34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16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13340157-83A2-4790-90F8-030CFE42AA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45225C4A-6932-46C3-AE3D-767D8114AF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1125" y="3359150"/>
            <a:ext cx="63500" cy="63500"/>
          </a:xfrm>
          <a:custGeom>
            <a:rect l="l" t="t" r="r" b="b"/>
            <a:pathLst>
              <a:path w="63500" h="63500">
                <a:moveTo>
                  <a:pt x="0" y="31750"/>
                </a:moveTo>
                <a:cubicBezTo>
                  <a:pt x="0" y="49285"/>
                  <a:pt x="14215" y="63500"/>
                  <a:pt x="31750" y="63500"/>
                </a:cubicBezTo>
                <a:cubicBezTo>
                  <a:pt x="49285" y="63500"/>
                  <a:pt x="63500" y="49285"/>
                  <a:pt x="63500" y="31750"/>
                </a:cubicBezTo>
                <a:cubicBezTo>
                  <a:pt x="63500" y="14215"/>
                  <a:pt x="49285" y="0"/>
                  <a:pt x="31750" y="0"/>
                </a:cubicBezTo>
                <a:cubicBezTo>
                  <a:pt x="14215" y="0"/>
                  <a:pt x="0" y="14215"/>
                  <a:pt x="0" y="317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0184B6A3-704E-4972-A73E-50F02510DC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03375" y="3168650"/>
            <a:ext cx="63500" cy="63500"/>
          </a:xfrm>
          <a:custGeom>
            <a:rect l="l" t="t" r="r" b="b"/>
            <a:pathLst>
              <a:path w="63500" h="63500">
                <a:moveTo>
                  <a:pt x="0" y="31750"/>
                </a:moveTo>
                <a:cubicBezTo>
                  <a:pt x="0" y="49285"/>
                  <a:pt x="14215" y="63500"/>
                  <a:pt x="31750" y="63500"/>
                </a:cubicBezTo>
                <a:cubicBezTo>
                  <a:pt x="49285" y="63500"/>
                  <a:pt x="63500" y="49285"/>
                  <a:pt x="63500" y="31750"/>
                </a:cubicBezTo>
                <a:cubicBezTo>
                  <a:pt x="63500" y="14215"/>
                  <a:pt x="49285" y="0"/>
                  <a:pt x="31750" y="0"/>
                </a:cubicBezTo>
                <a:cubicBezTo>
                  <a:pt x="14215" y="0"/>
                  <a:pt x="0" y="14215"/>
                  <a:pt x="0" y="317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0674888D-F006-47D8-B5D6-07B67A5412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8125" y="3232150"/>
            <a:ext cx="127000" cy="206375"/>
          </a:xfrm>
          <a:custGeom>
            <a:rect l="l" t="t" r="r" b="b"/>
            <a:pathLst>
              <a:path w="127000" h="206375">
                <a:moveTo>
                  <a:pt x="127000" y="0"/>
                </a:moveTo>
                <a:lnTo>
                  <a:pt x="127000" y="79375"/>
                </a:lnTo>
                <a:cubicBezTo>
                  <a:pt x="127000" y="123213"/>
                  <a:pt x="91463" y="158750"/>
                  <a:pt x="47625" y="158750"/>
                </a:cubicBezTo>
                <a:lnTo>
                  <a:pt x="0" y="158750"/>
                </a:lnTo>
                <a:lnTo>
                  <a:pt x="47625" y="111125"/>
                </a:lnTo>
                <a:moveTo>
                  <a:pt x="47625" y="206375"/>
                </a:moveTo>
                <a:lnTo>
                  <a:pt x="0" y="158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C1422BFB-F375-43E9-9766-7BA8AAE491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2875" y="3152775"/>
            <a:ext cx="127000" cy="206375"/>
          </a:xfrm>
          <a:custGeom>
            <a:rect l="l" t="t" r="r" b="b"/>
            <a:pathLst>
              <a:path w="127000" h="206375">
                <a:moveTo>
                  <a:pt x="0" y="206375"/>
                </a:moveTo>
                <a:lnTo>
                  <a:pt x="0" y="127000"/>
                </a:lnTo>
                <a:cubicBezTo>
                  <a:pt x="0" y="83162"/>
                  <a:pt x="35537" y="47625"/>
                  <a:pt x="79375" y="47625"/>
                </a:cubicBezTo>
                <a:lnTo>
                  <a:pt x="127000" y="47625"/>
                </a:lnTo>
                <a:lnTo>
                  <a:pt x="79375" y="0"/>
                </a:lnTo>
                <a:moveTo>
                  <a:pt x="79375" y="95250"/>
                </a:moveTo>
                <a:lnTo>
                  <a:pt x="127000" y="4762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857BA011-6141-41E6-BC2F-05D5DAD9FB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0428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业务事件</a:t>
            </a:r>
          </a:p>
        </p:txBody>
      </p:sp>
      <p:sp>
        <p:nvSpPr>
          <p:cNvPr id="22" name="Line 22">
            <a:extLst>
              <a:ext uri="{FF2B5EF4-FFF2-40B4-BE49-F238E27FC236}">
                <ns2:creationId id="{4F249933-7193-4962-A01D-7DE254835C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3" name="TextBox 23">
            <a:extLst>
              <a:ext uri="{FF2B5EF4-FFF2-40B4-BE49-F238E27FC236}">
                <ns2:creationId id="{8DF159F5-0756-4979-AE9C-61D20A5D6F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4880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开户、交易、调整</a:t>
            </a:r>
          </a:p>
        </p:txBody>
      </p:sp>
      <p:sp>
        <p:nvSpPr>
          <p:cNvPr id="24" name="TextBox 24">
            <a:extLst>
              <a:ext uri="{FF2B5EF4-FFF2-40B4-BE49-F238E27FC236}">
                <ns2:creationId id="{838A00C7-F157-410C-9E44-26590369F6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00138" y="458914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事实从这里产生</a:t>
            </a:r>
          </a:p>
        </p:txBody>
      </p:sp>
      <p:sp>
        <p:nvSpPr>
          <p:cNvPr id="26" name="Ellipse 26">
            <a:extLst>
              <a:ext uri="{FF2B5EF4-FFF2-40B4-BE49-F238E27FC236}">
                <ns2:creationId id="{1C82C8B5-D145-4B86-88DB-6415C286E2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48075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CD8A564F-33E1-4570-8494-B4BDF6ABAB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8879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8" name="Line 28">
            <a:extLst>
              <a:ext uri="{FF2B5EF4-FFF2-40B4-BE49-F238E27FC236}">
                <ns2:creationId id="{15261F5F-203A-4052-846D-36DBCFA9A0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0525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29" name="Rectangle 29">
            <a:extLst>
              <a:ext uri="{FF2B5EF4-FFF2-40B4-BE49-F238E27FC236}">
                <ns2:creationId id="{E2E85BD6-8AB2-473F-B0C4-0224497196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0512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8048903A-FDEF-4395-935C-A71FB2B08D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0625" y="3152775"/>
            <a:ext cx="254000" cy="95250"/>
          </a:xfrm>
          <a:custGeom>
            <a:rect l="l" t="t" r="r" b="b"/>
            <a:pathLst>
              <a:path w="254000" h="95250">
                <a:moveTo>
                  <a:pt x="0" y="47625"/>
                </a:moveTo>
                <a:cubicBezTo>
                  <a:pt x="0" y="73928"/>
                  <a:pt x="56860" y="95250"/>
                  <a:pt x="127000" y="95250"/>
                </a:cubicBezTo>
                <a:cubicBezTo>
                  <a:pt x="197140" y="95250"/>
                  <a:pt x="254000" y="73928"/>
                  <a:pt x="254000" y="47625"/>
                </a:cubicBezTo>
                <a:cubicBezTo>
                  <a:pt x="254000" y="21322"/>
                  <a:pt x="197140" y="0"/>
                  <a:pt x="127000" y="0"/>
                </a:cubicBezTo>
                <a:cubicBezTo>
                  <a:pt x="56860" y="0"/>
                  <a:pt x="0" y="21322"/>
                  <a:pt x="0" y="476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7D32754B-1795-4A97-AFFA-2E8C641251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0625" y="3200400"/>
            <a:ext cx="254000" cy="142875"/>
          </a:xfrm>
          <a:custGeom>
            <a:rect l="l" t="t" r="r" b="b"/>
            <a:pathLst>
              <a:path w="254000" h="142875">
                <a:moveTo>
                  <a:pt x="0" y="0"/>
                </a:moveTo>
                <a:lnTo>
                  <a:pt x="0" y="95250"/>
                </a:lnTo>
                <a:cubicBezTo>
                  <a:pt x="0" y="121553"/>
                  <a:pt x="56860" y="142875"/>
                  <a:pt x="127000" y="142875"/>
                </a:cubicBezTo>
                <a:cubicBezTo>
                  <a:pt x="197140" y="142875"/>
                  <a:pt x="254000" y="121553"/>
                  <a:pt x="254000" y="95250"/>
                </a:cubicBezTo>
                <a:lnTo>
                  <a:pt x="2540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14C3A6C3-688F-4E03-9CDF-C4559C15DE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0625" y="3295650"/>
            <a:ext cx="254000" cy="142875"/>
          </a:xfrm>
          <a:custGeom>
            <a:rect l="l" t="t" r="r" b="b"/>
            <a:pathLst>
              <a:path w="254000" h="142875">
                <a:moveTo>
                  <a:pt x="0" y="0"/>
                </a:moveTo>
                <a:lnTo>
                  <a:pt x="0" y="95250"/>
                </a:lnTo>
                <a:cubicBezTo>
                  <a:pt x="0" y="121553"/>
                  <a:pt x="56860" y="142875"/>
                  <a:pt x="127000" y="142875"/>
                </a:cubicBezTo>
                <a:cubicBezTo>
                  <a:pt x="197140" y="142875"/>
                  <a:pt x="254000" y="121553"/>
                  <a:pt x="254000" y="95250"/>
                </a:cubicBezTo>
                <a:lnTo>
                  <a:pt x="2540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4" name="TextBox 34">
            <a:extLst>
              <a:ext uri="{FF2B5EF4-FFF2-40B4-BE49-F238E27FC236}">
                <ns2:creationId id="{5C8043BD-20A3-42DE-A518-F653A42B41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77566" y="3740468"/>
            <a:ext cx="65536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源数据</a:t>
            </a:r>
          </a:p>
        </p:txBody>
      </p:sp>
      <p:sp>
        <p:nvSpPr>
          <p:cNvPr id="35" name="Line 35">
            <a:extLst>
              <a:ext uri="{FF2B5EF4-FFF2-40B4-BE49-F238E27FC236}">
                <ns2:creationId id="{1327A2AA-A27F-40EC-8EAA-250D162577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9087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36" name="TextBox 36">
            <a:extLst>
              <a:ext uri="{FF2B5EF4-FFF2-40B4-BE49-F238E27FC236}">
                <ns2:creationId id="{2194841A-5D11-41EF-BEE2-7530E35DFE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78505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对象、字段、时点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906CA465-888B-4F58-B2F9-939C283E7E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368040" y="458914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事实被记录的位置</a:t>
            </a:r>
          </a:p>
        </p:txBody>
      </p:sp>
      <p:sp>
        <p:nvSpPr>
          <p:cNvPr id="39" name="Ellipse 39">
            <a:extLst>
              <a:ext uri="{FF2B5EF4-FFF2-40B4-BE49-F238E27FC236}">
                <ns2:creationId id="{48C1D0F2-F0CA-4BF5-8DBB-601D5D0CC6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40" name="TextBox 40">
            <a:extLst>
              <a:ext uri="{FF2B5EF4-FFF2-40B4-BE49-F238E27FC236}">
                <ns2:creationId id="{D4D564F2-E8BA-4EA1-BD35-D17B69B04C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2242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1" name="Line 41">
            <a:extLst>
              <a:ext uri="{FF2B5EF4-FFF2-40B4-BE49-F238E27FC236}">
                <ns2:creationId id="{6EBD3C00-5CC4-43C8-A278-9731CADE86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3887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42" name="Rectangle 42">
            <a:extLst>
              <a:ext uri="{FF2B5EF4-FFF2-40B4-BE49-F238E27FC236}">
                <ns2:creationId id="{8B4AF1DD-32E5-48AD-89CA-123B5CB229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875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3574E08E-9BD1-48EB-AF02-7903A0B196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48375" y="3232150"/>
            <a:ext cx="63500" cy="127000"/>
          </a:xfrm>
          <a:custGeom>
            <a:rect l="l" t="t" r="r" b="b"/>
            <a:pathLst>
              <a:path w="63500" h="127000">
                <a:moveTo>
                  <a:pt x="63500" y="0"/>
                </a:moveTo>
                <a:lnTo>
                  <a:pt x="0" y="63500"/>
                </a:lnTo>
                <a:lnTo>
                  <a:pt x="6350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AE087902-3C63-49FE-8CAC-B5EB5B86D3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70625" y="3232150"/>
            <a:ext cx="63500" cy="127000"/>
          </a:xfrm>
          <a:custGeom>
            <a:rect l="l" t="t" r="r" b="b"/>
            <a:pathLst>
              <a:path w="63500" h="127000">
                <a:moveTo>
                  <a:pt x="0" y="0"/>
                </a:moveTo>
                <a:lnTo>
                  <a:pt x="63500" y="63500"/>
                </a:lnTo>
                <a:lnTo>
                  <a:pt x="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913570B5-18D2-4E91-BA1B-8718EAAD08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9500" y="3168650"/>
            <a:ext cx="63500" cy="254000"/>
          </a:xfrm>
          <a:custGeom>
            <a:rect l="l" t="t" r="r" b="b"/>
            <a:pathLst>
              <a:path w="63500" h="254000">
                <a:moveTo>
                  <a:pt x="63500" y="0"/>
                </a:moveTo>
                <a:lnTo>
                  <a:pt x="0" y="254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7" name="TextBox 47">
            <a:extLst>
              <a:ext uri="{FF2B5EF4-FFF2-40B4-BE49-F238E27FC236}">
                <ns2:creationId id="{A8BB8A23-3119-469D-BA71-97C744C02D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07678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加工规则</a:t>
            </a:r>
          </a:p>
        </p:txBody>
      </p:sp>
      <p:sp>
        <p:nvSpPr>
          <p:cNvPr id="48" name="Line 48">
            <a:extLst>
              <a:ext uri="{FF2B5EF4-FFF2-40B4-BE49-F238E27FC236}">
                <ns2:creationId id="{E5B8CABC-CBBA-49E8-A921-EB65E4A395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2450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49" name="TextBox 49">
            <a:extLst>
              <a:ext uri="{FF2B5EF4-FFF2-40B4-BE49-F238E27FC236}">
                <ns2:creationId id="{5FC21B14-0E87-4A77-85CD-0322053E28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2130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映射、口径、版本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4AE48182-0578-4469-AB2F-01840D9D8E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70220" y="458914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为什么这样算、谁认可</a:t>
            </a:r>
          </a:p>
        </p:txBody>
      </p:sp>
      <p:sp>
        <p:nvSpPr>
          <p:cNvPr id="52" name="Ellipse 52">
            <a:extLst>
              <a:ext uri="{FF2B5EF4-FFF2-40B4-BE49-F238E27FC236}">
                <ns2:creationId id="{17611E7A-76F3-4F34-A21D-CEE16F9A49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5325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53" name="TextBox 53">
            <a:extLst>
              <a:ext uri="{FF2B5EF4-FFF2-40B4-BE49-F238E27FC236}">
                <ns2:creationId id="{140DB705-9DD6-4E24-AA6B-5B5F757149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5604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4" name="Line 54">
            <a:extLst>
              <a:ext uri="{FF2B5EF4-FFF2-40B4-BE49-F238E27FC236}">
                <ns2:creationId id="{F41D6539-6C9A-412D-88C1-4D761FFDEC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55" name="Rectangle 55">
            <a:extLst>
              <a:ext uri="{FF2B5EF4-FFF2-40B4-BE49-F238E27FC236}">
                <ns2:creationId id="{27E28E9C-C5BF-4AE4-9354-3646AE5FD6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43C8B681-4274-43FD-B8B3-D3CA9ADACC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34375" y="3295650"/>
            <a:ext cx="95250" cy="127000"/>
          </a:xfrm>
          <a:custGeom>
            <a:rect l="l" t="t" r="r" b="b"/>
            <a:pathLst>
              <a:path w="95250" h="127000">
                <a:moveTo>
                  <a:pt x="0" y="15875"/>
                </a:moveTo>
                <a:cubicBezTo>
                  <a:pt x="0" y="7107"/>
                  <a:pt x="7107" y="0"/>
                  <a:pt x="15875" y="0"/>
                </a:cubicBezTo>
                <a:lnTo>
                  <a:pt x="79375" y="0"/>
                </a:lnTo>
                <a:cubicBezTo>
                  <a:pt x="88143" y="0"/>
                  <a:pt x="95250" y="7107"/>
                  <a:pt x="95250" y="15875"/>
                </a:cubicBezTo>
                <a:lnTo>
                  <a:pt x="95250" y="111125"/>
                </a:lnTo>
                <a:cubicBezTo>
                  <a:pt x="95250" y="119893"/>
                  <a:pt x="88143" y="127000"/>
                  <a:pt x="79375" y="127000"/>
                </a:cubicBezTo>
                <a:lnTo>
                  <a:pt x="15875" y="127000"/>
                </a:lnTo>
                <a:cubicBezTo>
                  <a:pt x="7107" y="127000"/>
                  <a:pt x="0" y="119893"/>
                  <a:pt x="0" y="111125"/>
                </a:cubicBezTo>
                <a:lnTo>
                  <a:pt x="0" y="158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95400D00-AD6F-49EB-AA84-42D358F6F1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24875" y="3232150"/>
            <a:ext cx="95250" cy="190500"/>
          </a:xfrm>
          <a:custGeom>
            <a:rect l="l" t="t" r="r" b="b"/>
            <a:pathLst>
              <a:path w="95250" h="190500">
                <a:moveTo>
                  <a:pt x="0" y="15875"/>
                </a:moveTo>
                <a:cubicBezTo>
                  <a:pt x="0" y="7107"/>
                  <a:pt x="7107" y="0"/>
                  <a:pt x="15875" y="0"/>
                </a:cubicBezTo>
                <a:lnTo>
                  <a:pt x="79375" y="0"/>
                </a:lnTo>
                <a:cubicBezTo>
                  <a:pt x="88143" y="0"/>
                  <a:pt x="95250" y="7107"/>
                  <a:pt x="95250" y="15875"/>
                </a:cubicBezTo>
                <a:lnTo>
                  <a:pt x="95250" y="174625"/>
                </a:lnTo>
                <a:cubicBezTo>
                  <a:pt x="95250" y="183393"/>
                  <a:pt x="88143" y="190500"/>
                  <a:pt x="79375" y="190500"/>
                </a:cubicBezTo>
                <a:lnTo>
                  <a:pt x="15875" y="190500"/>
                </a:lnTo>
                <a:cubicBezTo>
                  <a:pt x="7107" y="190500"/>
                  <a:pt x="0" y="183393"/>
                  <a:pt x="0" y="174625"/>
                </a:cubicBezTo>
                <a:lnTo>
                  <a:pt x="0" y="158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33DB268E-6330-4ABC-B970-B74CFF8E41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29625" y="3168650"/>
            <a:ext cx="95250" cy="254000"/>
          </a:xfrm>
          <a:custGeom>
            <a:rect l="l" t="t" r="r" b="b"/>
            <a:pathLst>
              <a:path w="95250" h="254000">
                <a:moveTo>
                  <a:pt x="0" y="15875"/>
                </a:moveTo>
                <a:cubicBezTo>
                  <a:pt x="0" y="7107"/>
                  <a:pt x="7107" y="0"/>
                  <a:pt x="15875" y="0"/>
                </a:cubicBezTo>
                <a:lnTo>
                  <a:pt x="79375" y="0"/>
                </a:lnTo>
                <a:cubicBezTo>
                  <a:pt x="88143" y="0"/>
                  <a:pt x="95250" y="7107"/>
                  <a:pt x="95250" y="15875"/>
                </a:cubicBezTo>
                <a:lnTo>
                  <a:pt x="95250" y="238125"/>
                </a:lnTo>
                <a:cubicBezTo>
                  <a:pt x="95250" y="246893"/>
                  <a:pt x="88143" y="254000"/>
                  <a:pt x="79375" y="254000"/>
                </a:cubicBezTo>
                <a:lnTo>
                  <a:pt x="15875" y="254000"/>
                </a:lnTo>
                <a:cubicBezTo>
                  <a:pt x="7107" y="254000"/>
                  <a:pt x="0" y="246893"/>
                  <a:pt x="0" y="238125"/>
                </a:cubicBezTo>
                <a:lnTo>
                  <a:pt x="0" y="158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2D35B2A2-3D18-4794-B231-A30EF44C4A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0250" y="3422650"/>
            <a:ext cx="222250" cy="9525"/>
          </a:xfrm>
          <a:custGeom>
            <a:rect l="l" t="t" r="r" b="b"/>
            <a:pathLst>
              <a:path w="222250" h="9525">
                <a:moveTo>
                  <a:pt x="0" y="0"/>
                </a:moveTo>
                <a:lnTo>
                  <a:pt x="222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1" name="TextBox 61">
            <a:extLst>
              <a:ext uri="{FF2B5EF4-FFF2-40B4-BE49-F238E27FC236}">
                <ns2:creationId id="{90680AE5-C543-4172-9E5B-298FD1B95B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112728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业务指标</a:t>
            </a:r>
          </a:p>
        </p:txBody>
      </p:sp>
      <p:sp>
        <p:nvSpPr>
          <p:cNvPr id="62" name="Line 62">
            <a:extLst>
              <a:ext uri="{FF2B5EF4-FFF2-40B4-BE49-F238E27FC236}">
                <ns2:creationId id="{47F2646C-F338-48CA-B36F-129339D4CD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5812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63" name="TextBox 63">
            <a:extLst>
              <a:ext uri="{FF2B5EF4-FFF2-40B4-BE49-F238E27FC236}">
                <ns2:creationId id="{B7484C56-14AA-489B-BA56-092D406630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9385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定义与适用范围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61DE200A-44AD-49E8-A64D-755A2F942F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72438" y="458914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口径的权威表达</a:t>
            </a:r>
          </a:p>
        </p:txBody>
      </p:sp>
      <p:sp>
        <p:nvSpPr>
          <p:cNvPr id="66" name="Ellipse 66">
            <a:extLst>
              <a:ext uri="{FF2B5EF4-FFF2-40B4-BE49-F238E27FC236}">
                <ns2:creationId id="{E70D179F-87A0-4171-990F-6BD555EF1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48950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67" name="TextBox 67">
            <a:extLst>
              <a:ext uri="{FF2B5EF4-FFF2-40B4-BE49-F238E27FC236}">
                <ns2:creationId id="{4C55808B-1060-4DBC-9369-2FF858637F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8967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  <p:sp>
        <p:nvSpPr>
          <p:cNvPr id="68" name="Line 68">
            <a:extLst>
              <a:ext uri="{FF2B5EF4-FFF2-40B4-BE49-F238E27FC236}">
                <ns2:creationId id="{57E9A270-D152-4D25-9E88-24C3E343A8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061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69" name="Rectangle 69">
            <a:extLst>
              <a:ext uri="{FF2B5EF4-FFF2-40B4-BE49-F238E27FC236}">
                <ns2:creationId id="{66A6BCA9-702C-4D35-BD44-E371D2ED45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2857500"/>
            <a:ext cx="1714500" cy="2286000"/>
          </a:xfrm>
          <a:prstGeom prst="roundRect">
            <a:avLst>
              <a:gd name="adj" fmla="val 6667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06F44904-55AD-4B16-AEA1-6838DBB46B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0375" y="3168650"/>
            <a:ext cx="285750" cy="9525"/>
          </a:xfrm>
          <a:custGeom>
            <a:rect l="l" t="t" r="r" b="b"/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574618F9-4C70-4D1A-B687-307E2A744F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36250" y="3168650"/>
            <a:ext cx="254000" cy="190500"/>
          </a:xfrm>
          <a:custGeom>
            <a:rect l="l" t="t" r="r" b="b"/>
            <a:pathLst>
              <a:path w="254000" h="190500">
                <a:moveTo>
                  <a:pt x="0" y="0"/>
                </a:moveTo>
                <a:lnTo>
                  <a:pt x="0" y="158750"/>
                </a:lnTo>
                <a:cubicBezTo>
                  <a:pt x="0" y="176285"/>
                  <a:pt x="14215" y="190500"/>
                  <a:pt x="31750" y="190500"/>
                </a:cubicBezTo>
                <a:lnTo>
                  <a:pt x="222250" y="190500"/>
                </a:lnTo>
                <a:cubicBezTo>
                  <a:pt x="239785" y="190500"/>
                  <a:pt x="254000" y="176285"/>
                  <a:pt x="254000" y="158750"/>
                </a:cubicBezTo>
                <a:lnTo>
                  <a:pt x="2540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2" name="Freeform 72">
            <a:extLst>
              <a:ext uri="{FF2B5EF4-FFF2-40B4-BE49-F238E27FC236}">
                <ns2:creationId id="{BF681F0B-AB03-48F6-BCE2-E5194D7D90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63250" y="3359150"/>
            <a:ext cx="9525" cy="63500"/>
          </a:xfrm>
          <a:custGeom>
            <a:rect l="l" t="t" r="r" b="b"/>
            <a:pathLst>
              <a:path w="9525"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3" name="Freeform 73">
            <a:extLst>
              <a:ext uri="{FF2B5EF4-FFF2-40B4-BE49-F238E27FC236}">
                <ns2:creationId id="{D2F3D393-B126-4FB0-AB5E-BC9CE60412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15625" y="3422650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4" name="Freeform 74">
            <a:extLst>
              <a:ext uri="{FF2B5EF4-FFF2-40B4-BE49-F238E27FC236}">
                <ns2:creationId id="{547F21C1-505A-4A5E-BFF1-2463F11295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99750" y="3232150"/>
            <a:ext cx="127000" cy="63500"/>
          </a:xfrm>
          <a:custGeom>
            <a:rect l="l" t="t" r="r" b="b"/>
            <a:pathLst>
              <a:path w="127000" h="63500">
                <a:moveTo>
                  <a:pt x="0" y="63500"/>
                </a:moveTo>
                <a:lnTo>
                  <a:pt x="47625" y="15875"/>
                </a:lnTo>
                <a:lnTo>
                  <a:pt x="79375" y="47625"/>
                </a:lnTo>
                <a:lnTo>
                  <a:pt x="1270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6" name="TextBox 76">
            <a:extLst>
              <a:ext uri="{FF2B5EF4-FFF2-40B4-BE49-F238E27FC236}">
                <ns2:creationId id="{B96A8268-E0CA-48EB-9049-485A98592A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2053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使用结果</a:t>
            </a:r>
          </a:p>
        </p:txBody>
      </p:sp>
      <p:sp>
        <p:nvSpPr>
          <p:cNvPr id="77" name="Line 77">
            <a:extLst>
              <a:ext uri="{FF2B5EF4-FFF2-40B4-BE49-F238E27FC236}">
                <ns2:creationId id="{EF30CF01-83FE-415B-B113-3B77C304DA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44125" y="4076700"/>
            <a:ext cx="1238250" cy="9525"/>
          </a:xfrm>
          <a:custGeom>
            <a:rect l="l" t="t" r="r" b="b"/>
            <a:pathLst>
              <a:path w="1238250" h="9525">
                <a:moveTo>
                  <a:pt x="0" y="0"/>
                </a:moveTo>
                <a:lnTo>
                  <a:pt x="12382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78" name="TextBox 78">
            <a:extLst>
              <a:ext uri="{FF2B5EF4-FFF2-40B4-BE49-F238E27FC236}">
                <ns2:creationId id="{554FF1A2-AA6B-4DF7-BF17-E029DF9806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36505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报表、模型、行动</a:t>
            </a:r>
          </a:p>
        </p:txBody>
      </p:sp>
      <p:sp>
        <p:nvSpPr>
          <p:cNvPr id="79" name="TextBox 79">
            <a:extLst>
              <a:ext uri="{FF2B5EF4-FFF2-40B4-BE49-F238E27FC236}">
                <ns2:creationId id="{72D3638F-3D4A-494A-B8D4-B225F826F9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26040" y="458914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影响最终落在哪里</a:t>
            </a:r>
          </a:p>
        </p:txBody>
      </p:sp>
      <p:sp>
        <p:nvSpPr>
          <p:cNvPr id="81" name="Rectangle 81">
            <a:extLst>
              <a:ext uri="{FF2B5EF4-FFF2-40B4-BE49-F238E27FC236}">
                <ns2:creationId id="{A9C2F908-2D7A-4BDD-BDA8-D7CE015168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581650"/>
            <a:ext cx="11049000" cy="647700"/>
          </a:xfrm>
          <a:prstGeom prst="roundRect">
            <a:avLst>
              <a:gd name="adj" fmla="val 17647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2" name="Freeform 82">
            <a:extLst>
              <a:ext uri="{FF2B5EF4-FFF2-40B4-BE49-F238E27FC236}">
                <ns2:creationId id="{2BB086B2-C59D-4CFE-8300-116B7BE148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7731" y="5943600"/>
            <a:ext cx="47625" cy="47625"/>
          </a:xfrm>
          <a:custGeom>
            <a:rect l="l" t="t" r="r" b="b"/>
            <a:pathLst>
              <a:path w="47625" h="47625">
                <a:moveTo>
                  <a:pt x="0" y="23812"/>
                </a:moveTo>
                <a:cubicBezTo>
                  <a:pt x="0" y="36964"/>
                  <a:pt x="10661" y="47625"/>
                  <a:pt x="23812" y="47625"/>
                </a:cubicBezTo>
                <a:cubicBezTo>
                  <a:pt x="36964" y="47625"/>
                  <a:pt x="47625" y="36964"/>
                  <a:pt x="47625" y="23812"/>
                </a:cubicBezTo>
                <a:cubicBezTo>
                  <a:pt x="47625" y="10661"/>
                  <a:pt x="36964" y="0"/>
                  <a:pt x="23812" y="0"/>
                </a:cubicBezTo>
                <a:cubicBezTo>
                  <a:pt x="10661" y="0"/>
                  <a:pt x="0" y="10661"/>
                  <a:pt x="0" y="238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83" name="Freeform 83">
            <a:extLst>
              <a:ext uri="{FF2B5EF4-FFF2-40B4-BE49-F238E27FC236}">
                <ns2:creationId id="{F365EE85-E3D9-45EF-AD92-AEC4E07206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7731" y="5800725"/>
            <a:ext cx="47625" cy="47625"/>
          </a:xfrm>
          <a:custGeom>
            <a:rect l="l" t="t" r="r" b="b"/>
            <a:pathLst>
              <a:path w="47625" h="47625">
                <a:moveTo>
                  <a:pt x="0" y="23812"/>
                </a:moveTo>
                <a:cubicBezTo>
                  <a:pt x="0" y="36964"/>
                  <a:pt x="10661" y="47625"/>
                  <a:pt x="23812" y="47625"/>
                </a:cubicBezTo>
                <a:cubicBezTo>
                  <a:pt x="36964" y="47625"/>
                  <a:pt x="47625" y="36964"/>
                  <a:pt x="47625" y="23812"/>
                </a:cubicBezTo>
                <a:cubicBezTo>
                  <a:pt x="47625" y="10661"/>
                  <a:pt x="36964" y="0"/>
                  <a:pt x="23812" y="0"/>
                </a:cubicBezTo>
                <a:cubicBezTo>
                  <a:pt x="10661" y="0"/>
                  <a:pt x="0" y="10661"/>
                  <a:pt x="0" y="238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84" name="Freeform 84">
            <a:extLst>
              <a:ext uri="{FF2B5EF4-FFF2-40B4-BE49-F238E27FC236}">
                <ns2:creationId id="{92800F9C-B202-44B3-AE7D-A020E8560C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6794" y="5800725"/>
            <a:ext cx="47625" cy="47625"/>
          </a:xfrm>
          <a:custGeom>
            <a:rect l="l" t="t" r="r" b="b"/>
            <a:pathLst>
              <a:path w="47625" h="47625">
                <a:moveTo>
                  <a:pt x="0" y="23812"/>
                </a:moveTo>
                <a:cubicBezTo>
                  <a:pt x="0" y="36964"/>
                  <a:pt x="10661" y="47625"/>
                  <a:pt x="23812" y="47625"/>
                </a:cubicBezTo>
                <a:cubicBezTo>
                  <a:pt x="36964" y="47625"/>
                  <a:pt x="47625" y="36964"/>
                  <a:pt x="47625" y="23812"/>
                </a:cubicBezTo>
                <a:cubicBezTo>
                  <a:pt x="47625" y="10661"/>
                  <a:pt x="36964" y="0"/>
                  <a:pt x="23812" y="0"/>
                </a:cubicBezTo>
                <a:cubicBezTo>
                  <a:pt x="10661" y="0"/>
                  <a:pt x="0" y="10661"/>
                  <a:pt x="0" y="2381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85" name="Freeform 85">
            <a:extLst>
              <a:ext uri="{FF2B5EF4-FFF2-40B4-BE49-F238E27FC236}">
                <ns2:creationId id="{75A0E384-A412-498B-8689-4314E31C05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1544" y="5848350"/>
            <a:ext cx="9525" cy="95250"/>
          </a:xfrm>
          <a:custGeom>
            <a:rect l="l" t="t" r="r" b="b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86" name="Freeform 86">
            <a:extLst>
              <a:ext uri="{FF2B5EF4-FFF2-40B4-BE49-F238E27FC236}">
                <ns2:creationId id="{BAFCE83A-53C9-4D41-B9AB-17DC186239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5356" y="5884069"/>
            <a:ext cx="95250" cy="83344"/>
          </a:xfrm>
          <a:custGeom>
            <a:rect l="l" t="t" r="r" b="b"/>
            <a:pathLst>
              <a:path w="95250" h="83344">
                <a:moveTo>
                  <a:pt x="0" y="83344"/>
                </a:moveTo>
                <a:lnTo>
                  <a:pt x="71438" y="83344"/>
                </a:lnTo>
                <a:cubicBezTo>
                  <a:pt x="84589" y="83344"/>
                  <a:pt x="95250" y="72683"/>
                  <a:pt x="95250" y="59531"/>
                </a:cubicBez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87" name="Freeform 87">
            <a:extLst>
              <a:ext uri="{FF2B5EF4-FFF2-40B4-BE49-F238E27FC236}">
                <ns2:creationId id="{96D4F9A4-43B9-407B-BC9C-98B642E199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04888" y="5884069"/>
            <a:ext cx="71438" cy="35719"/>
          </a:xfrm>
          <a:custGeom>
            <a:rect l="l" t="t" r="r" b="b"/>
            <a:pathLst>
              <a:path w="71438" h="35719">
                <a:moveTo>
                  <a:pt x="0" y="35719"/>
                </a:moveTo>
                <a:lnTo>
                  <a:pt x="35719" y="0"/>
                </a:lnTo>
                <a:lnTo>
                  <a:pt x="71438" y="35719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89" name="TextBox 89">
            <a:extLst>
              <a:ext uri="{FF2B5EF4-FFF2-40B4-BE49-F238E27FC236}">
                <ns2:creationId id="{24BD9CA9-9CFD-4BA6-B349-D02FDA1C8A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754052"/>
            <a:ext cx="195891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仅有箭头图不足以回答影响</a:t>
            </a:r>
          </a:p>
        </p:txBody>
      </p:sp>
      <p:sp>
        <p:nvSpPr>
          <p:cNvPr id="90" name="TextBox 90">
            <a:extLst>
              <a:ext uri="{FF2B5EF4-FFF2-40B4-BE49-F238E27FC236}">
                <ns2:creationId id="{7A541B92-560E-4265-A8C6-E02819EA41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982652"/>
            <a:ext cx="570071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上游日期从成交日改成清算日，下游哪些指标需要重算、哪些消费者必须收到通知？</a:t>
            </a:r>
          </a:p>
        </p:txBody>
      </p:sp>
      <p:sp>
        <p:nvSpPr>
          <p:cNvPr id="91" name="TextBox 91">
            <a:extLst>
              <a:ext uri="{FF2B5EF4-FFF2-40B4-BE49-F238E27FC236}">
                <ns2:creationId id="{77304F3F-0932-4A1B-9F62-7F9C3F8D19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25573" y="5876449"/>
            <a:ext cx="17549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AI 推断的关系应标记待核实</a:t>
            </a:r>
          </a:p>
        </p:txBody>
      </p:sp>
      <p:sp>
        <p:nvSpPr>
          <p:cNvPr id="93" name="TextBox 93">
            <a:extLst>
              <a:ext uri="{FF2B5EF4-FFF2-40B4-BE49-F238E27FC236}">
                <ns2:creationId id="{8EC3AF48-F1DD-4ED0-B0FC-3B7572D43533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17</a:t>
            </a:r>
          </a:p>
        </p:txBody>
      </p:sp>
    </p:spTree>
    <p:extLst>
      <p:ext uri="{BB962C8B-B14F-4D97-AF65-F5344CB8AC3E}">
        <ns3:creationId val="634751532"/>
      </p:ext>
    </p:extLst>
  </p:cSld>
</p:sld>
</file>

<file path=ppt/slides/slide1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135E784-48FE-4502-B132-5AFD70EFA1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8F25DBEB-BB6A-4F7E-9A11-5385821D4E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3E8F6">
                  <a:alpha val="12000"/>
                </a:srgbClr>
              </a:gs>
              <a:gs pos="100000">
                <a:srgbClr val="D3E8F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228EE566-BFF1-4A6B-9E00-FA86118562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333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0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53533443-06AB-4142-B995-7BA6A12C37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524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0000"/>
              </a:srgbClr>
            </a:solidFill>
          </a:ln>
        </p:spPr>
      </p:sp>
      <p:sp>
        <p:nvSpPr>
          <p:cNvPr id="7" name="Freeform 7">
            <a:extLst>
              <a:ext uri="{FF2B5EF4-FFF2-40B4-BE49-F238E27FC236}">
                <ns2:creationId id="{E31FB6B0-C90C-49D7-B737-D360715A4D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953000"/>
            <a:ext cx="7048500" cy="1333500"/>
          </a:xfrm>
          <a:custGeom>
            <a:rect l="l" t="t" r="r" b="b"/>
            <a:pathLst>
              <a:path w="7048500" h="1333500">
                <a:moveTo>
                  <a:pt x="0" y="1333500"/>
                </a:moveTo>
                <a:lnTo>
                  <a:pt x="2667000" y="190500"/>
                </a:lnTo>
                <a:lnTo>
                  <a:pt x="4953000" y="762000"/>
                </a:lnTo>
                <a:lnTo>
                  <a:pt x="7048500" y="0"/>
                </a:lnTo>
              </a:path>
            </a:pathLst>
          </a:custGeom>
          <a:noFill/>
          <a:ln w="9525">
            <a:solidFill>
              <a:srgbClr val="C4D2DE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9BDFBE69-90E6-4D33-A4C1-0E37D6467A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57425" y="5114925"/>
            <a:ext cx="57150" cy="57150"/>
          </a:xfrm>
          <a:prstGeom prst="ellipse">
            <a:avLst/>
          </a:prstGeom>
          <a:solidFill>
            <a:srgbClr val="D3E8F6">
              <a:alpha val="50000"/>
            </a:srgbClr>
          </a:solidFill>
          <a:ln>
            <a:noFill/>
          </a:ln>
        </p:spPr>
      </p:sp>
      <p:sp>
        <p:nvSpPr>
          <p:cNvPr id="9" name="Ellipse 9">
            <a:extLst>
              <a:ext uri="{FF2B5EF4-FFF2-40B4-BE49-F238E27FC236}">
                <ns2:creationId id="{6EA19CFC-FA66-43FA-880F-E35BEE903A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43425" y="5686425"/>
            <a:ext cx="57150" cy="57150"/>
          </a:xfrm>
          <a:prstGeom prst="ellipse">
            <a:avLst/>
          </a:prstGeom>
          <a:solidFill>
            <a:srgbClr val="D3E8F6">
              <a:alpha val="40000"/>
            </a:srgbClr>
          </a:solidFill>
          <a:ln>
            <a:noFill/>
          </a:ln>
        </p:spPr>
      </p:sp>
      <p:sp>
        <p:nvSpPr>
          <p:cNvPr id="10" name="Ellipse 10">
            <a:extLst>
              <a:ext uri="{FF2B5EF4-FFF2-40B4-BE49-F238E27FC236}">
                <ns2:creationId id="{7C8C6AF1-6483-4EBA-B17F-9D7BDBC233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4924425"/>
            <a:ext cx="57150" cy="57150"/>
          </a:xfrm>
          <a:prstGeom prst="ellipse">
            <a:avLst/>
          </a:prstGeom>
          <a:solidFill>
            <a:srgbClr val="D3E8F6">
              <a:alpha val="55000"/>
            </a:srgbClr>
          </a:soli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36D5399C-C8A1-433D-80B4-24A3164B83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666750"/>
            <a:ext cx="1143000" cy="1143000"/>
          </a:xfrm>
          <a:prstGeom prst="ellipse">
            <a:avLst/>
          </a:prstGeom>
          <a:noFill/>
          <a:ln w="9525">
            <a:solidFill>
              <a:srgbClr val="C4D2DE"/>
            </a:solidFill>
            <a:custDash>
              <a:ds d="400000" sp="600000"/>
            </a:custDash>
          </a:ln>
        </p:spPr>
      </p:sp>
      <p:sp>
        <p:nvSpPr>
          <p:cNvPr id="12" name="Ellipse 12">
            <a:extLst>
              <a:ext uri="{FF2B5EF4-FFF2-40B4-BE49-F238E27FC236}">
                <ns2:creationId id="{EBDEF1F0-82F9-41CE-A999-5A5F703084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381000"/>
            <a:ext cx="1714500" cy="1714500"/>
          </a:xfrm>
          <a:prstGeom prst="ellipse">
            <a:avLst/>
          </a:prstGeom>
          <a:noFill/>
          <a:ln w="4762">
            <a:solidFill>
              <a:srgbClr val="C4D2DE"/>
            </a:solidFill>
            <a:custDash>
              <a:ds d="400000" sp="1000000"/>
            </a:custDash>
          </a:ln>
        </p:spPr>
      </p:sp>
      <p:sp>
        <p:nvSpPr>
          <p:cNvPr id="14" name="TextBox 14">
            <a:extLst>
              <a:ext uri="{FF2B5EF4-FFF2-40B4-BE49-F238E27FC236}">
                <ns2:creationId id="{7B38611E-FC85-4D41-B32C-3B36820B1E7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0575" y="1766888"/>
            <a:ext cx="2474619" cy="259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0" b="1" dirty="0">
                <a:gradFill>
                  <a:gsLst>
                    <a:gs pos="0">
                      <a:srgbClr val="1D6FA5">
                        <a:alpha val="85000"/>
                      </a:srgbClr>
                    </a:gs>
                    <a:gs pos="100000">
                      <a:srgbClr val="1D6FA5">
                        <a:alpha val="85000"/>
                      </a:srgbClr>
                    </a:gs>
                  </a:gsLst>
                  <a:lin ang="2700000" scaled="1"/>
                </a:gra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16" name="Rectangle 16">
            <a:extLst>
              <a:ext uri="{FF2B5EF4-FFF2-40B4-BE49-F238E27FC236}">
                <ns2:creationId id="{256D1D1D-EF01-4023-9877-F763442BA0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29000" y="2762250"/>
            <a:ext cx="38100" cy="6096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73F1E8AD-09C0-41DA-A212-875DF54AD9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4745" y="2803208"/>
            <a:ext cx="3195749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与 AI 共同工作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9032D41F-2015-44D3-B17F-FDB70286E5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97605" y="3397568"/>
            <a:ext cx="35833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约四个月：从对话帮助，到组织化协作。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3B32AC0B-F282-4C38-BCAD-1DADFDE578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90497D30-DDD5-4C67-8F71-B89715F5C6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786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知识外显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FC6A313F-E40B-445B-9352-88DC992BA8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20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1BBE5BD5-82B8-4BAC-825B-7CEF2C709B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60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职责分工</a:t>
            </a:r>
          </a:p>
        </p:txBody>
      </p:sp>
      <p:sp>
        <p:nvSpPr>
          <p:cNvPr id="24" name="Rectangle 24">
            <a:extLst>
              <a:ext uri="{FF2B5EF4-FFF2-40B4-BE49-F238E27FC236}">
                <ns2:creationId id="{FD8C6379-8DA7-4293-B304-9CB4077F56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293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87AFC2EE-5019-4441-AAF1-F4D72DD957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133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执行闭环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6F59E0F4-CF92-4EBC-841B-E9BB750375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7" name="TextBox 27">
            <a:extLst>
              <a:ext uri="{FF2B5EF4-FFF2-40B4-BE49-F238E27FC236}">
                <ns2:creationId id="{6960D7EB-F0D1-4CB7-96F9-93ED8BC46D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7706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语义治理</a:t>
            </a:r>
          </a:p>
        </p:txBody>
      </p:sp>
      <p:sp>
        <p:nvSpPr>
          <p:cNvPr id="29" name="Line 29">
            <a:extLst>
              <a:ext uri="{FF2B5EF4-FFF2-40B4-BE49-F238E27FC236}">
                <ns2:creationId id="{33144749-7309-4AA2-A5A4-E1214CE40C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6400800"/>
            <a:ext cx="11049000" cy="9525"/>
          </a:xfrm>
          <a:custGeom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30" name="TextBox 30">
            <a:extLst>
              <a:ext uri="{FF2B5EF4-FFF2-40B4-BE49-F238E27FC236}">
                <ns2:creationId id="{2CB5C744-0CA0-462A-999F-BB0F4DA96E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022" y="6559391"/>
            <a:ext cx="13825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数据治理与 AI · 第二部分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4288718F-B01B-47BC-A802-F9451A64CC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5939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18</a:t>
            </a:r>
          </a:p>
        </p:txBody>
      </p:sp>
    </p:spTree>
    <p:extLst>
      <p:ext uri="{BB962C8B-B14F-4D97-AF65-F5344CB8AC3E}">
        <ns3:creationId val="1867194601"/>
      </p:ext>
    </p:extLst>
  </p:cSld>
</p:sld>
</file>

<file path=ppt/slides/slide1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FC10DCB-931A-45D6-A8BC-BD07F5B4CF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63200D73-B490-4BB7-B633-7DE930DEE5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7318B40-BCF8-489F-B021-B51B65A55A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知识库：对我个人经验的第一次“蒸馏”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3A37B75F-6079-485F-990C-06D44DC984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把散落的判断，整理成能追溯的知识。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6C8DE8C7-D7B4-43D0-80F2-72334D9028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D6E0EA">
              <a:alpha val="8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E9CFB005-85BF-4545-96B9-675D8B84D4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1504950"/>
            <a:ext cx="38100" cy="152400"/>
          </a:xfrm>
          <a:custGeom>
            <a:rect l="l" t="t" r="r" b="b"/>
            <a:pathLst>
              <a:path w="38100" h="152400">
                <a:moveTo>
                  <a:pt x="0" y="9525"/>
                </a:moveTo>
                <a:cubicBezTo>
                  <a:pt x="0" y="4264"/>
                  <a:pt x="4264" y="0"/>
                  <a:pt x="9525" y="0"/>
                </a:cubicBezTo>
                <a:lnTo>
                  <a:pt x="28575" y="0"/>
                </a:lnTo>
                <a:cubicBezTo>
                  <a:pt x="33836" y="0"/>
                  <a:pt x="38100" y="4264"/>
                  <a:pt x="38100" y="9525"/>
                </a:cubicBezTo>
                <a:lnTo>
                  <a:pt x="38100" y="142875"/>
                </a:lnTo>
                <a:cubicBezTo>
                  <a:pt x="38100" y="148136"/>
                  <a:pt x="33836" y="152400"/>
                  <a:pt x="28575" y="152400"/>
                </a:cubicBezTo>
                <a:lnTo>
                  <a:pt x="9525" y="152400"/>
                </a:lnTo>
                <a:cubicBezTo>
                  <a:pt x="4264" y="152400"/>
                  <a:pt x="0" y="148136"/>
                  <a:pt x="0" y="142875"/>
                </a:cubicBezTo>
                <a:lnTo>
                  <a:pt x="0" y="9525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C660520B-FFD9-46C3-8FC7-08162207F05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3925" y="1504950"/>
            <a:ext cx="38100" cy="152400"/>
          </a:xfrm>
          <a:custGeom>
            <a:rect l="l" t="t" r="r" b="b"/>
            <a:pathLst>
              <a:path w="38100" h="152400">
                <a:moveTo>
                  <a:pt x="0" y="9525"/>
                </a:moveTo>
                <a:cubicBezTo>
                  <a:pt x="0" y="4264"/>
                  <a:pt x="4264" y="0"/>
                  <a:pt x="9525" y="0"/>
                </a:cubicBezTo>
                <a:lnTo>
                  <a:pt x="28575" y="0"/>
                </a:lnTo>
                <a:cubicBezTo>
                  <a:pt x="33836" y="0"/>
                  <a:pt x="38100" y="4264"/>
                  <a:pt x="38100" y="9525"/>
                </a:cubicBezTo>
                <a:lnTo>
                  <a:pt x="38100" y="142875"/>
                </a:lnTo>
                <a:cubicBezTo>
                  <a:pt x="38100" y="148136"/>
                  <a:pt x="33836" y="152400"/>
                  <a:pt x="28575" y="152400"/>
                </a:cubicBezTo>
                <a:lnTo>
                  <a:pt x="9525" y="152400"/>
                </a:lnTo>
                <a:cubicBezTo>
                  <a:pt x="4264" y="152400"/>
                  <a:pt x="0" y="148136"/>
                  <a:pt x="0" y="142875"/>
                </a:cubicBezTo>
                <a:lnTo>
                  <a:pt x="0" y="9525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39E4CA77-1597-4E0F-88E9-8F21891025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1543050"/>
            <a:ext cx="38100" cy="9525"/>
          </a:xfrm>
          <a:custGeom>
            <a:rect l="l" t="t" r="r" b="b"/>
            <a:pathLst>
              <a:path w="38100" h="9525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8F6BE13A-F47F-4C64-A1C9-F5D32B1DF3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3925" y="1619250"/>
            <a:ext cx="38100" cy="9525"/>
          </a:xfrm>
          <a:custGeom>
            <a:rect l="l" t="t" r="r" b="b"/>
            <a:pathLst>
              <a:path w="38100" h="9525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9D2F9664-9613-487B-B9F8-0A55C5F57B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1081" y="1503950"/>
            <a:ext cx="78088" cy="154400"/>
          </a:xfrm>
          <a:custGeom>
            <a:rect l="l" t="t" r="r" b="b"/>
            <a:pathLst>
              <a:path w="78088" h="154400">
                <a:moveTo>
                  <a:pt x="8592" y="6334"/>
                </a:moveTo>
                <a:lnTo>
                  <a:pt x="29395" y="1286"/>
                </a:lnTo>
                <a:cubicBezTo>
                  <a:pt x="34748" y="0"/>
                  <a:pt x="40187" y="3096"/>
                  <a:pt x="41606" y="8258"/>
                </a:cubicBezTo>
                <a:lnTo>
                  <a:pt x="76801" y="136065"/>
                </a:lnTo>
                <a:cubicBezTo>
                  <a:pt x="78088" y="140914"/>
                  <a:pt x="75471" y="145945"/>
                  <a:pt x="70762" y="147676"/>
                </a:cubicBezTo>
                <a:lnTo>
                  <a:pt x="69495" y="148066"/>
                </a:lnTo>
                <a:lnTo>
                  <a:pt x="48693" y="153114"/>
                </a:lnTo>
                <a:cubicBezTo>
                  <a:pt x="43340" y="154400"/>
                  <a:pt x="37901" y="151305"/>
                  <a:pt x="36482" y="146142"/>
                </a:cubicBezTo>
                <a:lnTo>
                  <a:pt x="1287" y="18336"/>
                </a:lnTo>
                <a:cubicBezTo>
                  <a:pt x="0" y="13487"/>
                  <a:pt x="2617" y="8455"/>
                  <a:pt x="7326" y="6725"/>
                </a:cubicBezTo>
                <a:lnTo>
                  <a:pt x="8592" y="6334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9B3CFF18-A059-4EB5-A8F7-04F56A0D20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" y="1543050"/>
            <a:ext cx="38100" cy="9525"/>
          </a:xfrm>
          <a:custGeom>
            <a:rect l="l" t="t" r="r" b="b"/>
            <a:pathLst>
              <a:path w="38100" h="9525">
                <a:moveTo>
                  <a:pt x="0" y="9525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F27C878C-B941-41B2-8E98-D1DA8C1B62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" y="1609916"/>
            <a:ext cx="37367" cy="9525"/>
          </a:xfrm>
          <a:custGeom>
            <a:rect l="l" t="t" r="r" b="b"/>
            <a:pathLst>
              <a:path w="37367" h="9525">
                <a:moveTo>
                  <a:pt x="0" y="9334"/>
                </a:moveTo>
                <a:lnTo>
                  <a:pt x="37367" y="0"/>
                </a:lnTo>
              </a:path>
            </a:pathLst>
          </a:custGeom>
          <a:noFill/>
          <a:ln w="19050">
            <a:solidFill>
              <a:srgbClr val="8A9FB2"/>
            </a:solidFill>
          </a:ln>
        </p:spPr>
      </p:sp>
      <p:sp>
        <p:nvSpPr>
          <p:cNvPr id="16" name="TextBox 16">
            <a:extLst>
              <a:ext uri="{FF2B5EF4-FFF2-40B4-BE49-F238E27FC236}">
                <ns2:creationId id="{6A258B19-A797-4FD0-B319-20DD8715FF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3790" y="1502092"/>
            <a:ext cx="106941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原来散落在</a:t>
            </a:r>
          </a:p>
        </p:txBody>
      </p:sp>
      <p:sp>
        <p:nvSpPr>
          <p:cNvPr id="18" name="Rectangle 18">
            <a:extLst>
              <a:ext uri="{FF2B5EF4-FFF2-40B4-BE49-F238E27FC236}">
                <ns2:creationId id="{3CA97D23-790E-4015-9694-8526AB6DB9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19" name="Freeform 19">
            <a:extLst>
              <a:ext uri="{FF2B5EF4-FFF2-40B4-BE49-F238E27FC236}">
                <ns2:creationId id="{1CE5115A-4481-48E5-8E43-9BCF332D52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581150"/>
            <a:ext cx="57150" cy="57150"/>
          </a:xfrm>
          <a:custGeom>
            <a:rect l="l" t="t" r="r" b="b"/>
            <a:pathLst>
              <a:path w="57150" h="57150">
                <a:moveTo>
                  <a:pt x="0" y="28575"/>
                </a:moveTo>
                <a:cubicBezTo>
                  <a:pt x="0" y="44357"/>
                  <a:pt x="12793" y="57150"/>
                  <a:pt x="28575" y="57150"/>
                </a:cubicBezTo>
                <a:cubicBezTo>
                  <a:pt x="44357" y="57150"/>
                  <a:pt x="57150" y="44357"/>
                  <a:pt x="57150" y="28575"/>
                </a:cubicBezTo>
                <a:cubicBezTo>
                  <a:pt x="57150" y="12793"/>
                  <a:pt x="44357" y="0"/>
                  <a:pt x="28575" y="0"/>
                </a:cubicBezTo>
                <a:cubicBezTo>
                  <a:pt x="12793" y="0"/>
                  <a:pt x="0" y="12793"/>
                  <a:pt x="0" y="2857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0" name="Freeform 20">
            <a:extLst>
              <a:ext uri="{FF2B5EF4-FFF2-40B4-BE49-F238E27FC236}">
                <ns2:creationId id="{9DB3C407-6FEF-4005-9187-A087DD2497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77025" y="1633538"/>
            <a:ext cx="38100" cy="42862"/>
          </a:xfrm>
          <a:custGeom>
            <a:rect l="l" t="t" r="r" b="b"/>
            <a:pathLst>
              <a:path w="38100" h="42862">
                <a:moveTo>
                  <a:pt x="0" y="0"/>
                </a:moveTo>
                <a:lnTo>
                  <a:pt x="0" y="42862"/>
                </a:lnTo>
                <a:lnTo>
                  <a:pt x="19050" y="28575"/>
                </a:lnTo>
                <a:lnTo>
                  <a:pt x="38100" y="42862"/>
                </a:lnTo>
                <a:lnTo>
                  <a:pt x="381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1" name="Freeform 21">
            <a:extLst>
              <a:ext uri="{FF2B5EF4-FFF2-40B4-BE49-F238E27FC236}">
                <ns2:creationId id="{66853C3D-3F0B-43C8-A48E-B2D4491A65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514475"/>
            <a:ext cx="171450" cy="133350"/>
          </a:xfrm>
          <a:custGeom>
            <a:rect l="l" t="t" r="r" b="b"/>
            <a:pathLst>
              <a:path w="171450" h="133350">
                <a:moveTo>
                  <a:pt x="66675" y="133350"/>
                </a:moveTo>
                <a:lnTo>
                  <a:pt x="19050" y="133350"/>
                </a:lnTo>
                <a:cubicBezTo>
                  <a:pt x="8529" y="133350"/>
                  <a:pt x="0" y="124821"/>
                  <a:pt x="0" y="114300"/>
                </a:cubicBezTo>
                <a:lnTo>
                  <a:pt x="0" y="19050"/>
                </a:lnTo>
                <a:cubicBezTo>
                  <a:pt x="0" y="8573"/>
                  <a:pt x="8572" y="0"/>
                  <a:pt x="19050" y="0"/>
                </a:cubicBezTo>
                <a:lnTo>
                  <a:pt x="152400" y="0"/>
                </a:lnTo>
                <a:cubicBezTo>
                  <a:pt x="162921" y="0"/>
                  <a:pt x="171450" y="8529"/>
                  <a:pt x="171450" y="19050"/>
                </a:cubicBezTo>
                <a:lnTo>
                  <a:pt x="171450" y="114300"/>
                </a:lnTo>
                <a:cubicBezTo>
                  <a:pt x="171443" y="121099"/>
                  <a:pt x="167813" y="127379"/>
                  <a:pt x="161925" y="130778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359BFC51-847B-41DE-AEBE-DCA60EC738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0350" y="1552575"/>
            <a:ext cx="114300" cy="9525"/>
          </a:xfrm>
          <a:custGeom>
            <a:rect l="l" t="t" r="r" b="b"/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DAA30670-BDB1-47B2-BFC9-8713888ECC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0350" y="1581150"/>
            <a:ext cx="28575" cy="9525"/>
          </a:xfrm>
          <a:custGeom>
            <a:rect l="l" t="t" r="r" b="b"/>
            <a:pathLst>
              <a:path w="28575" h="9525">
                <a:moveTo>
                  <a:pt x="0" y="0"/>
                </a:moveTo>
                <a:lnTo>
                  <a:pt x="2857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1FC501DE-E01A-4EE1-97DA-D000F8A30E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0350" y="1609725"/>
            <a:ext cx="19050" cy="9525"/>
          </a:xfrm>
          <a:custGeom>
            <a:rect l="l" t="t" r="r" b="b"/>
            <a:pathLst>
              <a:path w="19050" h="9525">
                <a:moveTo>
                  <a:pt x="0" y="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6" name="TextBox 26">
            <a:extLst>
              <a:ext uri="{FF2B5EF4-FFF2-40B4-BE49-F238E27FC236}">
                <ns2:creationId id="{DA865AE9-CC5A-4484-BAA9-BD1BA1861C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22303" y="15020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整理之后</a:t>
            </a:r>
          </a:p>
        </p:txBody>
      </p:sp>
      <p:sp>
        <p:nvSpPr>
          <p:cNvPr id="28" name="Line 28">
            <a:extLst>
              <a:ext uri="{FF2B5EF4-FFF2-40B4-BE49-F238E27FC236}">
                <ns2:creationId id="{2062E767-2EB4-40D1-AF70-115146006D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400000" sp="400000"/>
            </a:custDash>
          </a:ln>
        </p:spPr>
      </p:sp>
      <p:sp>
        <p:nvSpPr>
          <p:cNvPr id="29" name="Freeform 29">
            <a:extLst>
              <a:ext uri="{FF2B5EF4-FFF2-40B4-BE49-F238E27FC236}">
                <ns2:creationId id="{DD84BC91-19AB-4B86-A054-40B895B170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3660775"/>
            <a:ext cx="215900" cy="203200"/>
          </a:xfrm>
          <a:custGeom>
            <a:rect l="l" t="t" r="r" b="b"/>
            <a:pathLst>
              <a:path w="215900" h="203200">
                <a:moveTo>
                  <a:pt x="165100" y="177800"/>
                </a:moveTo>
                <a:cubicBezTo>
                  <a:pt x="179128" y="177800"/>
                  <a:pt x="190500" y="189172"/>
                  <a:pt x="190500" y="203200"/>
                </a:cubicBezTo>
                <a:cubicBezTo>
                  <a:pt x="190500" y="189172"/>
                  <a:pt x="201872" y="177800"/>
                  <a:pt x="215900" y="177800"/>
                </a:cubicBezTo>
                <a:cubicBezTo>
                  <a:pt x="201872" y="177800"/>
                  <a:pt x="190500" y="166428"/>
                  <a:pt x="190500" y="152400"/>
                </a:cubicBezTo>
                <a:cubicBezTo>
                  <a:pt x="190500" y="166428"/>
                  <a:pt x="179128" y="177800"/>
                  <a:pt x="165100" y="177800"/>
                </a:cubicBezTo>
                <a:moveTo>
                  <a:pt x="165100" y="25400"/>
                </a:moveTo>
                <a:cubicBezTo>
                  <a:pt x="179128" y="25400"/>
                  <a:pt x="190500" y="36772"/>
                  <a:pt x="190500" y="50800"/>
                </a:cubicBezTo>
                <a:cubicBezTo>
                  <a:pt x="190500" y="36772"/>
                  <a:pt x="201872" y="25400"/>
                  <a:pt x="215900" y="25400"/>
                </a:cubicBezTo>
                <a:cubicBezTo>
                  <a:pt x="201872" y="25400"/>
                  <a:pt x="190500" y="14028"/>
                  <a:pt x="190500" y="0"/>
                </a:cubicBezTo>
                <a:cubicBezTo>
                  <a:pt x="190500" y="14028"/>
                  <a:pt x="179128" y="25400"/>
                  <a:pt x="165100" y="25400"/>
                </a:cubicBezTo>
                <a:moveTo>
                  <a:pt x="76200" y="177800"/>
                </a:moveTo>
                <a:cubicBezTo>
                  <a:pt x="76200" y="135716"/>
                  <a:pt x="110316" y="101600"/>
                  <a:pt x="152400" y="101600"/>
                </a:cubicBezTo>
                <a:cubicBezTo>
                  <a:pt x="110316" y="101600"/>
                  <a:pt x="76200" y="67484"/>
                  <a:pt x="76200" y="25400"/>
                </a:cubicBezTo>
                <a:cubicBezTo>
                  <a:pt x="76200" y="67484"/>
                  <a:pt x="42084" y="101600"/>
                  <a:pt x="0" y="101600"/>
                </a:cubicBezTo>
                <a:cubicBezTo>
                  <a:pt x="42084" y="101600"/>
                  <a:pt x="76200" y="135716"/>
                  <a:pt x="76200" y="1778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Ellipse 30">
            <a:extLst>
              <a:ext uri="{FF2B5EF4-FFF2-40B4-BE49-F238E27FC236}">
                <ns2:creationId id="{121C970B-CCA4-4099-868F-96C559DC00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0250" y="3476625"/>
            <a:ext cx="571500" cy="571500"/>
          </a:xfrm>
          <a:prstGeom prst="ellipse">
            <a:avLst/>
          </a:prstGeom>
          <a:noFill/>
          <a:ln w="14288">
            <a:solidFill>
              <a:srgbClr val="C4D2DE"/>
            </a:solidFill>
          </a:ln>
        </p:spPr>
      </p:sp>
      <p:sp>
        <p:nvSpPr>
          <p:cNvPr id="32" name="Rectangle 32">
            <a:extLst>
              <a:ext uri="{FF2B5EF4-FFF2-40B4-BE49-F238E27FC236}">
                <ns2:creationId id="{6F0CB396-FE22-4DC9-8F40-94F70CC94B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3" name="Rectangle 33">
            <a:extLst>
              <a:ext uri="{FF2B5EF4-FFF2-40B4-BE49-F238E27FC236}">
                <ns2:creationId id="{862926EA-FD72-4CB9-8B2D-4D70959744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A5B8C9"/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93163944-2569-496B-9C1C-F34412DBAC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文章、演讲和案例</a:t>
            </a:r>
          </a:p>
        </p:txBody>
      </p:sp>
      <p:sp>
        <p:nvSpPr>
          <p:cNvPr id="35" name="TextBox 35">
            <a:extLst>
              <a:ext uri="{FF2B5EF4-FFF2-40B4-BE49-F238E27FC236}">
                <ns2:creationId id="{AEC1AC15-1106-4CA5-86B2-2E1E7F586D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分散在各种载体与场合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91CF8ADC-3165-4102-B76B-9E62ACFC0D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8" name="Rectangle 38">
            <a:extLst>
              <a:ext uri="{FF2B5EF4-FFF2-40B4-BE49-F238E27FC236}">
                <ns2:creationId id="{8DAFD26A-5867-4D95-A087-D3AF24EE9AE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A5B8C9"/>
          </a:solidFill>
          <a:ln>
            <a:noFill/>
          </a:ln>
        </p:spPr>
      </p:sp>
      <p:sp>
        <p:nvSpPr>
          <p:cNvPr id="39" name="TextBox 39">
            <a:extLst>
              <a:ext uri="{FF2B5EF4-FFF2-40B4-BE49-F238E27FC236}">
                <ns2:creationId id="{29322113-AC30-46F2-A049-513ACBA45D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项目材料与个人笔记</a:t>
            </a:r>
          </a:p>
        </p:txBody>
      </p:sp>
      <p:sp>
        <p:nvSpPr>
          <p:cNvPr id="40" name="TextBox 40">
            <a:extLst>
              <a:ext uri="{FF2B5EF4-FFF2-40B4-BE49-F238E27FC236}">
                <ns2:creationId id="{16024D02-14F0-4CED-AE15-C4DC7F0BEA9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只在当时语境里可理解</a:t>
            </a:r>
          </a:p>
        </p:txBody>
      </p:sp>
      <p:sp>
        <p:nvSpPr>
          <p:cNvPr id="42" name="Rectangle 42">
            <a:extLst>
              <a:ext uri="{FF2B5EF4-FFF2-40B4-BE49-F238E27FC236}">
                <ns2:creationId id="{473B53D5-A786-4D2F-9510-C492F594DF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3" name="Rectangle 43">
            <a:extLst>
              <a:ext uri="{FF2B5EF4-FFF2-40B4-BE49-F238E27FC236}">
                <ns2:creationId id="{5C37BBCC-A2D6-4621-9CD2-483F149D6F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A5B8C9"/>
          </a:solidFill>
          <a:ln>
            <a:noFill/>
          </a:ln>
        </p:spPr>
      </p:sp>
      <p:sp>
        <p:nvSpPr>
          <p:cNvPr id="44" name="TextBox 44">
            <a:extLst>
              <a:ext uri="{FF2B5EF4-FFF2-40B4-BE49-F238E27FC236}">
                <ns2:creationId id="{705A05EC-3E83-4467-A04E-01472B62D4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口头解释和隐含判断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AEBFAB89-17D5-4DB5-B6D3-7B628F48D9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存在于记忆，未成文字</a:t>
            </a:r>
          </a:p>
        </p:txBody>
      </p:sp>
      <p:sp>
        <p:nvSpPr>
          <p:cNvPr id="47" name="Rectangle 47">
            <a:extLst>
              <a:ext uri="{FF2B5EF4-FFF2-40B4-BE49-F238E27FC236}">
                <ns2:creationId id="{FCA6A640-974B-4B7C-A5C5-255BEB8770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8" name="Rectangle 48">
            <a:extLst>
              <a:ext uri="{FF2B5EF4-FFF2-40B4-BE49-F238E27FC236}">
                <ns2:creationId id="{3325EDE5-DF13-4A84-9E3D-CEBFE50FD1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49" name="TextBox 49">
            <a:extLst>
              <a:ext uri="{FF2B5EF4-FFF2-40B4-BE49-F238E27FC236}">
                <ns2:creationId id="{6AD9D371-2264-4CB6-B7E6-B49BB4E11D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原文保留来源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4694085C-4C14-4037-8FDD-10A458F5CF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总结与原文可对照，可回查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DCD0D9F8-5E15-4F39-AA13-4891338900D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3" name="Rectangle 53">
            <a:extLst>
              <a:ext uri="{FF2B5EF4-FFF2-40B4-BE49-F238E27FC236}">
                <ns2:creationId id="{FBBE26BB-4112-421E-8A59-10BA04FF56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54" name="TextBox 54">
            <a:extLst>
              <a:ext uri="{FF2B5EF4-FFF2-40B4-BE49-F238E27FC236}">
                <ns2:creationId id="{71B0A720-6551-4784-8272-FB10E639D2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观点关联适用条件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FBBB0A6E-C73E-4DD4-9D43-8D014FC50D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判断不再被无条件引用</a:t>
            </a:r>
          </a:p>
        </p:txBody>
      </p:sp>
      <p:sp>
        <p:nvSpPr>
          <p:cNvPr id="57" name="Rectangle 57">
            <a:extLst>
              <a:ext uri="{FF2B5EF4-FFF2-40B4-BE49-F238E27FC236}">
                <ns2:creationId id="{8B830919-CD13-4DA4-9B7B-EC98DDFEB3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8" name="Rectangle 58">
            <a:extLst>
              <a:ext uri="{FF2B5EF4-FFF2-40B4-BE49-F238E27FC236}">
                <ns2:creationId id="{EC829BAD-047F-42BD-980D-917E622C63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59" name="TextBox 59">
            <a:extLst>
              <a:ext uri="{FF2B5EF4-FFF2-40B4-BE49-F238E27FC236}">
                <ns2:creationId id="{75FBD69D-B47E-4AFA-876C-0F6377C9125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218315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可检索、可复核、可修订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513EC696-05E2-43E8-B821-89C2A098E6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知识成为可维护的资产</a:t>
            </a:r>
          </a:p>
        </p:txBody>
      </p:sp>
      <p:sp>
        <p:nvSpPr>
          <p:cNvPr id="62" name="Rectangle 62">
            <a:extLst>
              <a:ext uri="{FF2B5EF4-FFF2-40B4-BE49-F238E27FC236}">
                <ns2:creationId id="{7B9C915F-F846-47E5-B10F-7902713D85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63" name="Freeform 63">
            <a:extLst>
              <a:ext uri="{FF2B5EF4-FFF2-40B4-BE49-F238E27FC236}">
                <ns2:creationId id="{DF742471-9FEB-44EE-8836-B39608A17F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041231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4" name="Freeform 64">
            <a:extLst>
              <a:ext uri="{FF2B5EF4-FFF2-40B4-BE49-F238E27FC236}">
                <ns2:creationId id="{D75429CF-86F9-411E-A384-B4E20AE2A3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999" y="5965838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5" name="Freeform 65">
            <a:extLst>
              <a:ext uri="{FF2B5EF4-FFF2-40B4-BE49-F238E27FC236}">
                <ns2:creationId id="{C7780AEF-443D-4996-BD72-7C5BD51C69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124575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7" name="TextBox 67">
            <a:extLst>
              <a:ext uri="{FF2B5EF4-FFF2-40B4-BE49-F238E27FC236}">
                <ns2:creationId id="{5C77EEF9-F8F0-4272-82FF-DC8FE8A488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6039802"/>
            <a:ext cx="67895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这里的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“蒸馏”是知识显性化，不是训练模型权重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；反例是总结丢掉限制条件，却被后来任务当成权威</a:t>
            </a:r>
          </a:p>
        </p:txBody>
      </p:sp>
      <p:sp>
        <p:nvSpPr>
          <p:cNvPr id="69" name="TextBox 69">
            <a:extLst>
              <a:ext uri="{FF2B5EF4-FFF2-40B4-BE49-F238E27FC236}">
                <ns2:creationId id="{2F010B01-7E6A-4DEB-8AA0-39DD0CD04C71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19</a:t>
            </a:r>
          </a:p>
        </p:txBody>
      </p:sp>
    </p:spTree>
    <p:extLst>
      <p:ext uri="{BB962C8B-B14F-4D97-AF65-F5344CB8AC3E}">
        <ns3:creationId val="1665379666"/>
      </p:ext>
    </p:extLst>
  </p:cSld>
</p:sld>
</file>

<file path=ppt/slides/slide2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25" name="">
            <a:extLst>
              <a:ext uri="{FF2B5EF4-FFF2-40B4-BE49-F238E27FC236}">
                <ns2:creationId id="{C105B366-E29A-4AB6-9171-6CC47D915C78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目录规范：给工作一个能找到的地址</a:t>
            </a:r>
          </a:p>
        </p:txBody>
      </p:sp>
      <p:sp>
        <p:nvSpPr>
          <p:cNvPr id="2" name="">
            <a:extLst>
              <a:ext uri="{FF2B5EF4-FFF2-40B4-BE49-F238E27FC236}">
                <ns2:creationId id="{588B2208-04B5-4D82-9192-4C1F624F327D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能找到，还要知道哪个版本有效、谁负责维护。</a:t>
            </a:r>
          </a:p>
        </p:txBody>
      </p:sp>
      <p:sp>
        <p:nvSpPr>
          <p:cNvPr id="3" name="">
            <a:extLst>
              <a:ext uri="{FF2B5EF4-FFF2-40B4-BE49-F238E27FC236}">
                <ns2:creationId id="{988AAD03-2A3F-42AC-99F4-8DABD7968AB3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20</a:t>
            </a:r>
          </a:p>
        </p:txBody>
      </p:sp>
      <p:sp>
        <p:nvSpPr>
          <p:cNvPr id="4" name="">
            <a:extLst>
              <a:ext uri="{FF2B5EF4-FFF2-40B4-BE49-F238E27FC236}">
                <ns2:creationId id="{B62B529A-C752-43D6-A9E7-ADC9B976C359}"/>
              </a:ext>
            </a:extLst>
          </p:cNvPr>
          <p:cNvSpPr>
            <a:spLocks noGrp="1"/>
          </p:cNvSpPr>
          <p:nvPr/>
        </p:nvSpPr>
        <p:spPr>
          <a:xfrm>
            <a:off x="781050" y="180022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01</a:t>
            </a:r>
          </a:p>
        </p:txBody>
      </p:sp>
      <p:sp>
        <p:nvSpPr>
          <p:cNvPr id="5" name="">
            <a:extLst>
              <a:ext uri="{FF2B5EF4-FFF2-40B4-BE49-F238E27FC236}">
                <ns2:creationId id="{22DD6E24-ED58-4F51-BE0E-C8BE4FB0E356}"/>
              </a:ext>
            </a:extLst>
          </p:cNvPr>
          <p:cNvSpPr>
            <a:spLocks noGrp="1"/>
          </p:cNvSpPr>
          <p:nvPr/>
        </p:nvSpPr>
        <p:spPr>
          <a:xfrm>
            <a:off x="1714500" y="180022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输入</a:t>
            </a:r>
          </a:p>
        </p:txBody>
      </p:sp>
      <p:sp>
        <p:nvSpPr>
          <p:cNvPr id="6" name="">
            <a:extLst>
              <a:ext uri="{FF2B5EF4-FFF2-40B4-BE49-F238E27FC236}">
                <ns2:creationId id="{6EEE2541-7CBE-43F6-80AE-A65C659357FD}"/>
              </a:ext>
            </a:extLst>
          </p:cNvPr>
          <p:cNvSpPr>
            <a:spLocks noGrp="1"/>
          </p:cNvSpPr>
          <p:nvPr/>
        </p:nvSpPr>
        <p:spPr>
          <a:xfrm>
            <a:off x="3495675" y="183832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原始材料</a:t>
            </a:r>
          </a:p>
        </p:txBody>
      </p:sp>
      <p:sp>
        <p:nvSpPr>
          <p:cNvPr id="7" name="">
            <a:extLst>
              <a:ext uri="{FF2B5EF4-FFF2-40B4-BE49-F238E27FC236}">
                <ns2:creationId id="{76ECE483-13AE-49CB-B0DC-12D8713919E3}"/>
              </a:ext>
            </a:extLst>
          </p:cNvPr>
          <p:cNvSpPr>
            <a:spLocks noGrp="1"/>
          </p:cNvSpPr>
          <p:nvPr/>
        </p:nvSpPr>
        <p:spPr>
          <a:xfrm>
            <a:off x="5915025" y="183832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保留来源与原貌</a:t>
            </a:r>
          </a:p>
        </p:txBody>
      </p:sp>
      <p:sp>
        <p:nvSpPr>
          <p:cNvPr id="8" name="">
            <a:extLst>
              <a:ext uri="{FF2B5EF4-FFF2-40B4-BE49-F238E27FC236}">
                <ns2:creationId id="{E6A93999-E172-4D3B-9B55-0133E039B510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02</a:t>
            </a:r>
          </a:p>
        </p:txBody>
      </p:sp>
      <p:sp>
        <p:nvSpPr>
          <p:cNvPr id="9" name="">
            <a:extLst>
              <a:ext uri="{FF2B5EF4-FFF2-40B4-BE49-F238E27FC236}">
                <ns2:creationId id="{AA40DC3E-A9FA-4532-ABCE-A620E541E041}"/>
              </a:ext>
            </a:extLst>
          </p:cNvPr>
          <p:cNvSpPr>
            <a:spLocks noGrp="1"/>
          </p:cNvSpPr>
          <p:nvPr/>
        </p:nvSpPr>
        <p:spPr>
          <a:xfrm>
            <a:off x="1714500" y="258127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工作</a:t>
            </a:r>
          </a:p>
        </p:txBody>
      </p:sp>
      <p:sp>
        <p:nvSpPr>
          <p:cNvPr id="10" name="">
            <a:extLst>
              <a:ext uri="{FF2B5EF4-FFF2-40B4-BE49-F238E27FC236}">
                <ns2:creationId id="{938FE6AE-F8EC-4E6C-BA19-ACF2C078A75C}"/>
              </a:ext>
            </a:extLst>
          </p:cNvPr>
          <p:cNvSpPr>
            <a:spLocks noGrp="1"/>
          </p:cNvSpPr>
          <p:nvPr/>
        </p:nvSpPr>
        <p:spPr>
          <a:xfrm>
            <a:off x="3495675" y="261937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当前任务</a:t>
            </a:r>
          </a:p>
        </p:txBody>
      </p:sp>
      <p:sp>
        <p:nvSpPr>
          <p:cNvPr id="11" name="">
            <a:extLst>
              <a:ext uri="{FF2B5EF4-FFF2-40B4-BE49-F238E27FC236}">
                <ns2:creationId id="{D8A83410-19C8-4905-90C0-C82DE9EAA85A}"/>
              </a:ext>
            </a:extLst>
          </p:cNvPr>
          <p:cNvSpPr>
            <a:spLocks noGrp="1"/>
          </p:cNvSpPr>
          <p:nvPr/>
        </p:nvSpPr>
        <p:spPr>
          <a:xfrm>
            <a:off x="5915025" y="261937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维护正在推进的活动版本</a:t>
            </a:r>
          </a:p>
        </p:txBody>
      </p:sp>
      <p:sp>
        <p:nvSpPr>
          <p:cNvPr id="12" name="">
            <a:extLst>
              <a:ext uri="{FF2B5EF4-FFF2-40B4-BE49-F238E27FC236}">
                <ns2:creationId id="{DF05DF23-365C-4983-82E8-18BE8F9987B2}"/>
              </a:ext>
            </a:extLst>
          </p:cNvPr>
          <p:cNvSpPr>
            <a:spLocks noGrp="1"/>
          </p:cNvSpPr>
          <p:nvPr/>
        </p:nvSpPr>
        <p:spPr>
          <a:xfrm>
            <a:off x="781050" y="336232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03</a:t>
            </a:r>
          </a:p>
        </p:txBody>
      </p:sp>
      <p:sp>
        <p:nvSpPr>
          <p:cNvPr id="13" name="">
            <a:extLst>
              <a:ext uri="{FF2B5EF4-FFF2-40B4-BE49-F238E27FC236}">
                <ns2:creationId id="{3DFADD1A-137A-41F4-B82D-33FFE87FCFE8}"/>
              </a:ext>
            </a:extLst>
          </p:cNvPr>
          <p:cNvSpPr>
            <a:spLocks noGrp="1"/>
          </p:cNvSpPr>
          <p:nvPr/>
        </p:nvSpPr>
        <p:spPr>
          <a:xfrm>
            <a:off x="1714500" y="336232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验证</a:t>
            </a:r>
          </a:p>
        </p:txBody>
      </p:sp>
      <p:sp>
        <p:nvSpPr>
          <p:cNvPr id="14" name="">
            <a:extLst>
              <a:ext uri="{FF2B5EF4-FFF2-40B4-BE49-F238E27FC236}">
                <ns2:creationId id="{B248C365-86CE-4DD5-8F6E-B0DBB24FB667}"/>
              </a:ext>
            </a:extLst>
          </p:cNvPr>
          <p:cNvSpPr>
            <a:spLocks noGrp="1"/>
          </p:cNvSpPr>
          <p:nvPr/>
        </p:nvSpPr>
        <p:spPr>
          <a:xfrm>
            <a:off x="3495675" y="340042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结果与证据</a:t>
            </a:r>
          </a:p>
        </p:txBody>
      </p:sp>
      <p:sp>
        <p:nvSpPr>
          <p:cNvPr id="15" name="">
            <a:extLst>
              <a:ext uri="{FF2B5EF4-FFF2-40B4-BE49-F238E27FC236}">
                <ns2:creationId id="{B1F08C68-B59F-42CF-8A4B-596EBE7D05E2}"/>
              </a:ext>
            </a:extLst>
          </p:cNvPr>
          <p:cNvSpPr>
            <a:spLocks noGrp="1"/>
          </p:cNvSpPr>
          <p:nvPr/>
        </p:nvSpPr>
        <p:spPr>
          <a:xfrm>
            <a:off x="5915025" y="340042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测试、审查与对应版本放在一起</a:t>
            </a:r>
          </a:p>
        </p:txBody>
      </p:sp>
      <p:sp>
        <p:nvSpPr>
          <p:cNvPr id="16" name="">
            <a:extLst>
              <a:ext uri="{FF2B5EF4-FFF2-40B4-BE49-F238E27FC236}">
                <ns2:creationId id="{B8C21AAF-1ED8-435B-A996-D8C0FBDCBF2D}"/>
              </a:ext>
            </a:extLst>
          </p:cNvPr>
          <p:cNvSpPr>
            <a:spLocks noGrp="1"/>
          </p:cNvSpPr>
          <p:nvPr/>
        </p:nvSpPr>
        <p:spPr>
          <a:xfrm>
            <a:off x="781050" y="414337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04</a:t>
            </a:r>
          </a:p>
        </p:txBody>
      </p:sp>
      <p:sp>
        <p:nvSpPr>
          <p:cNvPr id="17" name="">
            <a:extLst>
              <a:ext uri="{FF2B5EF4-FFF2-40B4-BE49-F238E27FC236}">
                <ns2:creationId id="{4A3E7F22-1B73-4FBF-A9D7-E8F7255103F1}"/>
              </a:ext>
            </a:extLst>
          </p:cNvPr>
          <p:cNvSpPr>
            <a:spLocks noGrp="1"/>
          </p:cNvSpPr>
          <p:nvPr/>
        </p:nvSpPr>
        <p:spPr>
          <a:xfrm>
            <a:off x="1714500" y="414337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交付</a:t>
            </a:r>
          </a:p>
        </p:txBody>
      </p:sp>
      <p:sp>
        <p:nvSpPr>
          <p:cNvPr id="18" name="">
            <a:extLst>
              <a:ext uri="{FF2B5EF4-FFF2-40B4-BE49-F238E27FC236}">
                <ns2:creationId id="{2ED03A58-8AF1-42FF-86D1-DF30EF5C561E}"/>
              </a:ext>
            </a:extLst>
          </p:cNvPr>
          <p:cNvSpPr>
            <a:spLocks noGrp="1"/>
          </p:cNvSpPr>
          <p:nvPr/>
        </p:nvSpPr>
        <p:spPr>
          <a:xfrm>
            <a:off x="3495675" y="418147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可用版本</a:t>
            </a:r>
          </a:p>
        </p:txBody>
      </p:sp>
      <p:sp>
        <p:nvSpPr>
          <p:cNvPr id="19" name="">
            <a:extLst>
              <a:ext uri="{FF2B5EF4-FFF2-40B4-BE49-F238E27FC236}">
                <ns2:creationId id="{76A53217-533E-4F14-BD1D-7CBDCFF7D9C3}"/>
              </a:ext>
            </a:extLst>
          </p:cNvPr>
          <p:cNvSpPr>
            <a:spLocks noGrp="1"/>
          </p:cNvSpPr>
          <p:nvPr/>
        </p:nvSpPr>
        <p:spPr>
          <a:xfrm>
            <a:off x="5915025" y="418147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通过验证后，提供明确的使用入口</a:t>
            </a:r>
          </a:p>
        </p:txBody>
      </p:sp>
      <p:sp>
        <p:nvSpPr>
          <p:cNvPr id="20" name="">
            <a:extLst>
              <a:ext uri="{FF2B5EF4-FFF2-40B4-BE49-F238E27FC236}">
                <ns2:creationId id="{792D7CD5-53F1-43E7-97C8-46D6768E9B26}"/>
              </a:ext>
            </a:extLst>
          </p:cNvPr>
          <p:cNvSpPr>
            <a:spLocks noGrp="1"/>
          </p:cNvSpPr>
          <p:nvPr/>
        </p:nvSpPr>
        <p:spPr>
          <a:xfrm>
            <a:off x="781050" y="492442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05</a:t>
            </a:r>
          </a:p>
        </p:txBody>
      </p:sp>
      <p:sp>
        <p:nvSpPr>
          <p:cNvPr id="21" name="">
            <a:extLst>
              <a:ext uri="{FF2B5EF4-FFF2-40B4-BE49-F238E27FC236}">
                <ns2:creationId id="{D9470FEB-6985-4AD1-985A-113D80322BB5}"/>
              </a:ext>
            </a:extLst>
          </p:cNvPr>
          <p:cNvSpPr>
            <a:spLocks noGrp="1"/>
          </p:cNvSpPr>
          <p:nvPr/>
        </p:nvSpPr>
        <p:spPr>
          <a:xfrm>
            <a:off x="1714500" y="492442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归档</a:t>
            </a:r>
          </a:p>
        </p:txBody>
      </p:sp>
      <p:sp>
        <p:nvSpPr>
          <p:cNvPr id="22" name="">
            <a:extLst>
              <a:ext uri="{FF2B5EF4-FFF2-40B4-BE49-F238E27FC236}">
                <ns2:creationId id="{0831EF5B-BDD0-4112-BFEC-3F2FB10FF005}"/>
              </a:ext>
            </a:extLst>
          </p:cNvPr>
          <p:cNvSpPr>
            <a:spLocks noGrp="1"/>
          </p:cNvSpPr>
          <p:nvPr/>
        </p:nvSpPr>
        <p:spPr>
          <a:xfrm>
            <a:off x="3495675" y="496252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历史记录</a:t>
            </a:r>
          </a:p>
        </p:txBody>
      </p:sp>
      <p:sp>
        <p:nvSpPr>
          <p:cNvPr id="23" name="">
            <a:extLst>
              <a:ext uri="{FF2B5EF4-FFF2-40B4-BE49-F238E27FC236}">
                <ns2:creationId id="{720DBC4B-E3A5-45C5-AD71-A29350A9CBA4}"/>
              </a:ext>
            </a:extLst>
          </p:cNvPr>
          <p:cNvSpPr>
            <a:spLocks noGrp="1"/>
          </p:cNvSpPr>
          <p:nvPr/>
        </p:nvSpPr>
        <p:spPr>
          <a:xfrm>
            <a:off x="5915025" y="496252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保留旧版本及其替代关系</a:t>
            </a:r>
          </a:p>
        </p:txBody>
      </p:sp>
      <p:sp>
        <p:nvSpPr>
          <p:cNvPr id="24" name="">
            <a:extLst>
              <a:ext uri="{FF2B5EF4-FFF2-40B4-BE49-F238E27FC236}">
                <ns2:creationId id="{6E6E3E7F-0C5C-4D3F-AAAF-CA5C670E693F}"/>
              </a:ext>
            </a:extLst>
          </p:cNvPr>
          <p:cNvSpPr>
            <a:spLocks noGrp="1"/>
          </p:cNvSpPr>
          <p:nvPr/>
        </p:nvSpPr>
        <p:spPr>
          <a:xfrm>
            <a:off x="781050" y="6019800"/>
            <a:ext cx="10477500" cy="3524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172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始终能回答：当前版本是什么，谁在维护。</a:t>
            </a:r>
          </a:p>
        </p:txBody>
      </p:sp>
    </p:spTree>
    <p:extLst>
      <p:ext uri="{BB962C8B-B14F-4D97-AF65-F5344CB8AC3E}">
        <ns3:creationId val="2064163309"/>
      </p:ext>
    </p:extLst>
  </p:cSld>
</p:sld>
</file>

<file path=ppt/slides/slide2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761E1D8-7575-4509-AF36-2A9D5B0C7C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461C916-9FF7-403A-8819-5DC5FC64EB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D9C22199-AF77-4220-B9EA-9FBBDB9FA0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我与 COO Agent、项目负责人的分工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43B7E11F-E673-49E2-BE56-A7CF6FAD1B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46176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Felicia 负责协调与验收组织；项目负责实际交付。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E28E8373-FEE2-4BB0-B71F-3597390B7B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209800"/>
            <a:ext cx="9525" cy="342900"/>
          </a:xfrm>
          <a:custGeom>
            <a:rect l="l" t="t" r="r" b="b"/>
            <a:pathLst>
              <a:path w="9525"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noFill/>
          <a:ln w="19050">
            <a:solidFill>
              <a:srgbClr val="C4D2DE"/>
            </a:solidFill>
          </a:ln>
        </p:spPr>
      </p:sp>
      <p:sp>
        <p:nvSpPr>
          <p:cNvPr id="8" name="Line 8">
            <a:extLst>
              <a:ext uri="{FF2B5EF4-FFF2-40B4-BE49-F238E27FC236}">
                <ns2:creationId id="{9732C072-695F-472C-9A38-A4786148E9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3733800"/>
            <a:ext cx="9525" cy="342900"/>
          </a:xfrm>
          <a:custGeom>
            <a:rect l="l" t="t" r="r" b="b"/>
            <a:pathLst>
              <a:path w="9525"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noFill/>
          <a:ln w="19050">
            <a:solidFill>
              <a:srgbClr val="C4D2DE"/>
            </a:solidFill>
          </a:ln>
        </p:spPr>
      </p:sp>
      <p:sp>
        <p:nvSpPr>
          <p:cNvPr id="9" name="Line 9">
            <a:extLst>
              <a:ext uri="{FF2B5EF4-FFF2-40B4-BE49-F238E27FC236}">
                <ns2:creationId id="{87069CE3-85FE-4737-9FA2-F55A7ABC67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24250" y="4076700"/>
            <a:ext cx="5143500" cy="9525"/>
          </a:xfrm>
          <a:custGeom>
            <a:rect l="l" t="t" r="r" b="b"/>
            <a:pathLst>
              <a:path w="5143500" h="9525">
                <a:moveTo>
                  <a:pt x="0" y="0"/>
                </a:moveTo>
                <a:lnTo>
                  <a:pt x="5143500" y="0"/>
                </a:lnTo>
              </a:path>
            </a:pathLst>
          </a:custGeom>
          <a:noFill/>
          <a:ln w="19050">
            <a:solidFill>
              <a:srgbClr val="C4D2DE"/>
            </a:solidFill>
          </a:ln>
        </p:spPr>
      </p:sp>
      <p:sp>
        <p:nvSpPr>
          <p:cNvPr id="10" name="Line 10">
            <a:extLst>
              <a:ext uri="{FF2B5EF4-FFF2-40B4-BE49-F238E27FC236}">
                <ns2:creationId id="{B46B1B24-207D-4DAE-9A59-AD211DB810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24250" y="4076700"/>
            <a:ext cx="9525" cy="304800"/>
          </a:xfrm>
          <a:custGeom>
            <a:rect l="l" t="t" r="r" b="b"/>
            <a:pathLst>
              <a:path w="9525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/>
          <a:ln w="19050">
            <a:solidFill>
              <a:srgbClr val="C4D2DE"/>
            </a:solidFill>
          </a:ln>
        </p:spPr>
      </p:sp>
      <p:sp>
        <p:nvSpPr>
          <p:cNvPr id="11" name="Line 11">
            <a:extLst>
              <a:ext uri="{FF2B5EF4-FFF2-40B4-BE49-F238E27FC236}">
                <ns2:creationId id="{827BB17B-E22E-40C6-899C-FFE1E0D429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67750" y="4076700"/>
            <a:ext cx="9525" cy="304800"/>
          </a:xfrm>
          <a:custGeom>
            <a:rect l="l" t="t" r="r" b="b"/>
            <a:pathLst>
              <a:path w="9525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/>
          <a:ln w="19050">
            <a:solidFill>
              <a:srgbClr val="C4D2DE"/>
            </a:solidFill>
          </a:ln>
        </p:spPr>
      </p:sp>
      <p:sp>
        <p:nvSpPr>
          <p:cNvPr id="13" name="Rectangle 13">
            <a:extLst>
              <a:ext uri="{FF2B5EF4-FFF2-40B4-BE49-F238E27FC236}">
                <ns2:creationId id="{18C60A21-28DB-4645-8AB7-58E5918FF60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1352550"/>
            <a:ext cx="3238500" cy="857250"/>
          </a:xfrm>
          <a:prstGeom prst="roundRect">
            <a:avLst>
              <a:gd name="adj" fmla="val 13333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CA12D1C0-8555-4469-94A9-B802D9C471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26000" y="1645444"/>
            <a:ext cx="120650" cy="120650"/>
          </a:xfrm>
          <a:custGeom>
            <a:rect l="l" t="t" r="r" b="b"/>
            <a:pathLst>
              <a:path w="120650" h="120650">
                <a:moveTo>
                  <a:pt x="0" y="60325"/>
                </a:moveTo>
                <a:cubicBezTo>
                  <a:pt x="0" y="93642"/>
                  <a:pt x="27008" y="120650"/>
                  <a:pt x="60325" y="120650"/>
                </a:cubicBezTo>
                <a:cubicBezTo>
                  <a:pt x="93642" y="120650"/>
                  <a:pt x="120650" y="93642"/>
                  <a:pt x="120650" y="60325"/>
                </a:cubicBezTo>
                <a:cubicBezTo>
                  <a:pt x="120650" y="27008"/>
                  <a:pt x="93642" y="0"/>
                  <a:pt x="60325" y="0"/>
                </a:cubicBezTo>
                <a:cubicBezTo>
                  <a:pt x="27008" y="0"/>
                  <a:pt x="0" y="27008"/>
                  <a:pt x="0" y="603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5A1CC818-A43D-42E6-B472-11EBFCCA39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95838" y="1826419"/>
            <a:ext cx="120650" cy="90488"/>
          </a:xfrm>
          <a:custGeom>
            <a:rect l="l" t="t" r="r" b="b"/>
            <a:pathLst>
              <a:path w="120650" h="90488">
                <a:moveTo>
                  <a:pt x="0" y="90488"/>
                </a:moveTo>
                <a:lnTo>
                  <a:pt x="0" y="60325"/>
                </a:lnTo>
                <a:cubicBezTo>
                  <a:pt x="0" y="27008"/>
                  <a:pt x="27008" y="0"/>
                  <a:pt x="60325" y="0"/>
                </a:cubicBezTo>
                <a:lnTo>
                  <a:pt x="1206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1F6849A2-04FF-400E-85A5-FD1EA5F879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31569" y="1856581"/>
            <a:ext cx="90488" cy="60325"/>
          </a:xfrm>
          <a:custGeom>
            <a:rect l="l" t="t" r="r" b="b"/>
            <a:pathLst>
              <a:path w="90488" h="60325">
                <a:moveTo>
                  <a:pt x="0" y="30163"/>
                </a:moveTo>
                <a:lnTo>
                  <a:pt x="30162" y="60325"/>
                </a:lnTo>
                <a:lnTo>
                  <a:pt x="90488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8" name="TextBox 18">
            <a:extLst>
              <a:ext uri="{FF2B5EF4-FFF2-40B4-BE49-F238E27FC236}">
                <ns2:creationId id="{19B8ED46-5A23-4E5D-BAE4-A9FD3AC122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8750" y="1552575"/>
            <a:ext cx="41764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我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4B452884-A7BA-4C4A-952B-566D8A3CCA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45418" y="185689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目标、取舍、业务判断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3EA5D3DE-135C-4DC2-B948-80EB77AFEB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543050"/>
            <a:ext cx="838200" cy="247650"/>
          </a:xfrm>
          <a:prstGeom prst="roundRect">
            <a:avLst>
              <a:gd name="adj" fmla="val 50000"/>
            </a:avLst>
          </a:prstGeom>
          <a:solidFill>
            <a:srgbClr val="F7F9FC">
              <a:alpha val="25000"/>
            </a:srgbClr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9FE5BCAC-876A-43F0-8BC5-13C42BF2CC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23091" y="1625441"/>
            <a:ext cx="527018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最终责任</a:t>
            </a:r>
          </a:p>
        </p:txBody>
      </p:sp>
      <p:sp>
        <p:nvSpPr>
          <p:cNvPr id="23" name="Rectangle 23">
            <a:extLst>
              <a:ext uri="{FF2B5EF4-FFF2-40B4-BE49-F238E27FC236}">
                <ns2:creationId id="{950782A4-9F06-46A1-AF00-430012BB0B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2552700"/>
            <a:ext cx="3238500" cy="1181100"/>
          </a:xfrm>
          <a:prstGeom prst="roundRect">
            <a:avLst>
              <a:gd name="adj" fmla="val 9677"/>
            </a:avLst>
          </a:prstGeom>
          <a:solidFill>
            <a:srgbClr val="E9EFF5"/>
          </a:solidFill>
          <a:ln w="14288">
            <a:solidFill>
              <a:srgbClr val="347EAE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2BAEA89F-C325-462A-BF74-C474432F61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43973" y="2858023"/>
            <a:ext cx="284704" cy="284704"/>
          </a:xfrm>
          <a:custGeom>
            <a:rect l="l" t="t" r="r" b="b"/>
            <a:pathLst>
              <a:path w="284704" h="284704">
                <a:moveTo>
                  <a:pt x="117091" y="26483"/>
                </a:moveTo>
                <a:cubicBezTo>
                  <a:pt x="123515" y="0"/>
                  <a:pt x="161188" y="0"/>
                  <a:pt x="167613" y="26483"/>
                </a:cubicBezTo>
                <a:cubicBezTo>
                  <a:pt x="169568" y="34552"/>
                  <a:pt x="175260" y="41202"/>
                  <a:pt x="182930" y="44380"/>
                </a:cubicBezTo>
                <a:cubicBezTo>
                  <a:pt x="190601" y="47558"/>
                  <a:pt x="199328" y="46882"/>
                  <a:pt x="206417" y="42559"/>
                </a:cubicBezTo>
                <a:cubicBezTo>
                  <a:pt x="229687" y="28383"/>
                  <a:pt x="256336" y="55016"/>
                  <a:pt x="242160" y="78302"/>
                </a:cubicBezTo>
                <a:cubicBezTo>
                  <a:pt x="237844" y="85388"/>
                  <a:pt x="237169" y="94108"/>
                  <a:pt x="240343" y="101774"/>
                </a:cubicBezTo>
                <a:cubicBezTo>
                  <a:pt x="243517" y="109440"/>
                  <a:pt x="250159" y="115130"/>
                  <a:pt x="258221" y="117091"/>
                </a:cubicBezTo>
                <a:cubicBezTo>
                  <a:pt x="284704" y="123515"/>
                  <a:pt x="284704" y="161188"/>
                  <a:pt x="258221" y="167613"/>
                </a:cubicBezTo>
                <a:cubicBezTo>
                  <a:pt x="250152" y="169568"/>
                  <a:pt x="243501" y="175260"/>
                  <a:pt x="240324" y="182930"/>
                </a:cubicBezTo>
                <a:cubicBezTo>
                  <a:pt x="237146" y="190601"/>
                  <a:pt x="237822" y="199328"/>
                  <a:pt x="242145" y="206417"/>
                </a:cubicBezTo>
                <a:cubicBezTo>
                  <a:pt x="256321" y="229687"/>
                  <a:pt x="229687" y="256336"/>
                  <a:pt x="206402" y="242160"/>
                </a:cubicBezTo>
                <a:cubicBezTo>
                  <a:pt x="199316" y="237844"/>
                  <a:pt x="190596" y="237169"/>
                  <a:pt x="182930" y="240343"/>
                </a:cubicBezTo>
                <a:cubicBezTo>
                  <a:pt x="175264" y="243517"/>
                  <a:pt x="169574" y="250159"/>
                  <a:pt x="167613" y="258221"/>
                </a:cubicBezTo>
                <a:cubicBezTo>
                  <a:pt x="161188" y="284704"/>
                  <a:pt x="123515" y="284704"/>
                  <a:pt x="117091" y="258221"/>
                </a:cubicBezTo>
                <a:cubicBezTo>
                  <a:pt x="115136" y="250152"/>
                  <a:pt x="109444" y="243501"/>
                  <a:pt x="101774" y="240324"/>
                </a:cubicBezTo>
                <a:cubicBezTo>
                  <a:pt x="94103" y="237146"/>
                  <a:pt x="85376" y="237822"/>
                  <a:pt x="78287" y="242145"/>
                </a:cubicBezTo>
                <a:cubicBezTo>
                  <a:pt x="55016" y="256321"/>
                  <a:pt x="28368" y="229687"/>
                  <a:pt x="42544" y="206402"/>
                </a:cubicBezTo>
                <a:cubicBezTo>
                  <a:pt x="46860" y="199316"/>
                  <a:pt x="47535" y="190596"/>
                  <a:pt x="44361" y="182930"/>
                </a:cubicBezTo>
                <a:cubicBezTo>
                  <a:pt x="41187" y="175264"/>
                  <a:pt x="34545" y="169574"/>
                  <a:pt x="26483" y="167613"/>
                </a:cubicBezTo>
                <a:cubicBezTo>
                  <a:pt x="0" y="161188"/>
                  <a:pt x="0" y="123515"/>
                  <a:pt x="26483" y="117091"/>
                </a:cubicBezTo>
                <a:cubicBezTo>
                  <a:pt x="34552" y="115136"/>
                  <a:pt x="41202" y="109444"/>
                  <a:pt x="44380" y="101774"/>
                </a:cubicBezTo>
                <a:cubicBezTo>
                  <a:pt x="47558" y="94103"/>
                  <a:pt x="46882" y="85376"/>
                  <a:pt x="42559" y="78287"/>
                </a:cubicBezTo>
                <a:cubicBezTo>
                  <a:pt x="28383" y="55016"/>
                  <a:pt x="55016" y="28368"/>
                  <a:pt x="78302" y="42544"/>
                </a:cubicBezTo>
                <a:cubicBezTo>
                  <a:pt x="93383" y="51714"/>
                  <a:pt x="112928" y="43600"/>
                  <a:pt x="117091" y="26483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87EBE5C1-98EB-4D28-ADA8-F3272FEC5D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56162" y="2955131"/>
            <a:ext cx="75406" cy="90488"/>
          </a:xfrm>
          <a:custGeom>
            <a:rect l="l" t="t" r="r" b="b"/>
            <a:pathLst>
              <a:path w="75406" h="90488">
                <a:moveTo>
                  <a:pt x="0" y="0"/>
                </a:moveTo>
                <a:lnTo>
                  <a:pt x="0" y="90488"/>
                </a:lnTo>
                <a:lnTo>
                  <a:pt x="75406" y="4524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7" name="TextBox 27">
            <a:extLst>
              <a:ext uri="{FF2B5EF4-FFF2-40B4-BE49-F238E27FC236}">
                <ns2:creationId id="{852186A5-2368-4774-B878-10E041A884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9702" y="2779871"/>
            <a:ext cx="2079425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Felicia / COO Agent</a:t>
            </a:r>
          </a:p>
        </p:txBody>
      </p:sp>
      <p:sp>
        <p:nvSpPr>
          <p:cNvPr id="28" name="TextBox 28">
            <a:extLst>
              <a:ext uri="{FF2B5EF4-FFF2-40B4-BE49-F238E27FC236}">
                <ns2:creationId id="{189B953C-57CD-4446-9232-DD007318FEA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45418" y="3076099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派工、依赖、交接、验收组织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5BC94BA3-E60C-4356-A35D-0D7C7900E0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46370" y="3331845"/>
            <a:ext cx="225742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维持跨项目上下文，不替人做业务判断</a:t>
            </a:r>
          </a:p>
        </p:txBody>
      </p:sp>
      <p:sp>
        <p:nvSpPr>
          <p:cNvPr id="30" name="Rectangle 30">
            <a:extLst>
              <a:ext uri="{FF2B5EF4-FFF2-40B4-BE49-F238E27FC236}">
                <ns2:creationId id="{EABB997E-FAD5-412B-82FB-4F274FA11D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2552700"/>
            <a:ext cx="76200" cy="11811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32" name="Rectangle 32">
            <a:extLst>
              <a:ext uri="{FF2B5EF4-FFF2-40B4-BE49-F238E27FC236}">
                <ns2:creationId id="{C241D2D7-4076-4A48-BDB7-936E96A771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14500" y="4381500"/>
            <a:ext cx="3619500" cy="1524000"/>
          </a:xfrm>
          <a:prstGeom prst="roundRect">
            <a:avLst>
              <a:gd name="adj" fmla="val 7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3" name="Rectangle 33">
            <a:extLst>
              <a:ext uri="{FF2B5EF4-FFF2-40B4-BE49-F238E27FC236}">
                <ns2:creationId id="{F83248F2-6B24-4E44-A962-D503AC0DD3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05000" y="4572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A39D05B4-839B-4C3E-A1B9-CC9450CD68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38350" y="4768850"/>
            <a:ext cx="50800" cy="101600"/>
          </a:xfrm>
          <a:custGeom>
            <a:rect l="l" t="t" r="r" b="b"/>
            <a:pathLst>
              <a:path w="50800" h="101600">
                <a:moveTo>
                  <a:pt x="50800" y="0"/>
                </a:moveTo>
                <a:lnTo>
                  <a:pt x="0" y="50800"/>
                </a:lnTo>
                <a:lnTo>
                  <a:pt x="50800" y="1016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5" name="Freeform 35">
            <a:extLst>
              <a:ext uri="{FF2B5EF4-FFF2-40B4-BE49-F238E27FC236}">
                <ns2:creationId id="{11F7DC14-B953-491E-B9FC-58E15507913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16150" y="4768850"/>
            <a:ext cx="50800" cy="101600"/>
          </a:xfrm>
          <a:custGeom>
            <a:rect l="l" t="t" r="r" b="b"/>
            <a:pathLst>
              <a:path w="50800" h="101600">
                <a:moveTo>
                  <a:pt x="0" y="0"/>
                </a:moveTo>
                <a:lnTo>
                  <a:pt x="50800" y="50800"/>
                </a:lnTo>
                <a:lnTo>
                  <a:pt x="0" y="1016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6" name="Freeform 36">
            <a:extLst>
              <a:ext uri="{FF2B5EF4-FFF2-40B4-BE49-F238E27FC236}">
                <ns2:creationId id="{FAD61BFF-56E6-4C9F-B3E7-C70614ED0F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27250" y="4718050"/>
            <a:ext cx="50800" cy="203200"/>
          </a:xfrm>
          <a:custGeom>
            <a:rect l="l" t="t" r="r" b="b"/>
            <a:pathLst>
              <a:path w="50800" h="203200">
                <a:moveTo>
                  <a:pt x="50800" y="0"/>
                </a:moveTo>
                <a:lnTo>
                  <a:pt x="0" y="2032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C3971571-5B4D-4204-80BF-8FD76F2762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72702" y="4589621"/>
            <a:ext cx="1128832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项目负责人</a:t>
            </a:r>
          </a:p>
        </p:txBody>
      </p:sp>
      <p:sp>
        <p:nvSpPr>
          <p:cNvPr id="39" name="TextBox 39">
            <a:extLst>
              <a:ext uri="{FF2B5EF4-FFF2-40B4-BE49-F238E27FC236}">
                <ns2:creationId id="{2DCDB6F4-FF69-4C09-9022-24B9C87B55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78418" y="488584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实现、返修、集成交付</a:t>
            </a:r>
          </a:p>
        </p:txBody>
      </p:sp>
      <p:sp>
        <p:nvSpPr>
          <p:cNvPr id="40" name="Line 40">
            <a:extLst>
              <a:ext uri="{FF2B5EF4-FFF2-40B4-BE49-F238E27FC236}">
                <ns2:creationId id="{C27043B9-895F-4345-BC4B-161EE34772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05000" y="5257800"/>
            <a:ext cx="3238500" cy="9525"/>
          </a:xfrm>
          <a:custGeom>
            <a:rect l="l" t="t" r="r" b="b"/>
            <a:pathLst>
              <a:path w="3238500" h="9525">
                <a:moveTo>
                  <a:pt x="0" y="0"/>
                </a:moveTo>
                <a:lnTo>
                  <a:pt x="32385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41" name="TextBox 41">
            <a:extLst>
              <a:ext uri="{FF2B5EF4-FFF2-40B4-BE49-F238E27FC236}">
                <ns2:creationId id="{B12E7DBB-FB13-49B8-84ED-344B3ED178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92618" y="5438299"/>
            <a:ext cx="358473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项目自己的最终答复，不等于协调者已经收到并处理结果</a:t>
            </a:r>
          </a:p>
        </p:txBody>
      </p:sp>
      <p:sp>
        <p:nvSpPr>
          <p:cNvPr id="43" name="Rectangle 43">
            <a:extLst>
              <a:ext uri="{FF2B5EF4-FFF2-40B4-BE49-F238E27FC236}">
                <ns2:creationId id="{6208F0D8-2BA2-4FC2-B637-15B90CC12D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381500"/>
            <a:ext cx="3619500" cy="1524000"/>
          </a:xfrm>
          <a:prstGeom prst="roundRect">
            <a:avLst>
              <a:gd name="adj" fmla="val 7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4" name="Rectangle 44">
            <a:extLst>
              <a:ext uri="{FF2B5EF4-FFF2-40B4-BE49-F238E27FC236}">
                <ns2:creationId id="{DCC007A0-4ADB-40BD-BE45-87776F8981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48500" y="4572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BF25AC74-53B9-4E61-9544-CE18E68145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81850" y="4705350"/>
            <a:ext cx="177800" cy="177800"/>
          </a:xfrm>
          <a:custGeom>
            <a:rect l="l" t="t" r="r" b="b"/>
            <a:pathLst>
              <a:path w="177800" h="177800">
                <a:moveTo>
                  <a:pt x="0" y="88900"/>
                </a:moveTo>
                <a:cubicBezTo>
                  <a:pt x="0" y="137998"/>
                  <a:pt x="39802" y="177800"/>
                  <a:pt x="88900" y="177800"/>
                </a:cubicBezTo>
                <a:cubicBezTo>
                  <a:pt x="137998" y="177800"/>
                  <a:pt x="177800" y="137998"/>
                  <a:pt x="177800" y="88900"/>
                </a:cubicBezTo>
                <a:cubicBezTo>
                  <a:pt x="177800" y="39802"/>
                  <a:pt x="137998" y="0"/>
                  <a:pt x="88900" y="0"/>
                </a:cubicBezTo>
                <a:cubicBezTo>
                  <a:pt x="39802" y="0"/>
                  <a:pt x="0" y="39802"/>
                  <a:pt x="0" y="889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E8D62CA3-855C-47D9-BD9B-7E141D0758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0" y="4857750"/>
            <a:ext cx="76200" cy="76200"/>
          </a:xfrm>
          <a:custGeom>
            <a:rect l="l" t="t" r="r" b="b"/>
            <a:pathLst>
              <a:path w="76200" h="76200">
                <a:moveTo>
                  <a:pt x="76200" y="76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CC4DA526-FA4C-4461-A2AB-137553E235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32650" y="4768850"/>
            <a:ext cx="76200" cy="50800"/>
          </a:xfrm>
          <a:custGeom>
            <a:rect l="l" t="t" r="r" b="b"/>
            <a:pathLst>
              <a:path w="76200" h="50800">
                <a:moveTo>
                  <a:pt x="0" y="25400"/>
                </a:moveTo>
                <a:lnTo>
                  <a:pt x="25400" y="50800"/>
                </a:lnTo>
                <a:lnTo>
                  <a:pt x="762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9" name="TextBox 49">
            <a:extLst>
              <a:ext uri="{FF2B5EF4-FFF2-40B4-BE49-F238E27FC236}">
                <ns2:creationId id="{746B6FB8-E92F-4D21-B7FA-FAD8630CB6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716202" y="458962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专业审查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D0F7A778-3F44-4EEF-97A5-4FA76FC51F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721918" y="4885849"/>
            <a:ext cx="195426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QA / 架构 / DBA / 设计 / 安全</a:t>
            </a:r>
          </a:p>
        </p:txBody>
      </p:sp>
      <p:sp>
        <p:nvSpPr>
          <p:cNvPr id="51" name="Line 51">
            <a:extLst>
              <a:ext uri="{FF2B5EF4-FFF2-40B4-BE49-F238E27FC236}">
                <ns2:creationId id="{34187449-96C5-4B4E-90CD-49E98CBFBD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48500" y="5257800"/>
            <a:ext cx="3238500" cy="9525"/>
          </a:xfrm>
          <a:custGeom>
            <a:rect l="l" t="t" r="r" b="b"/>
            <a:pathLst>
              <a:path w="3238500" h="9525">
                <a:moveTo>
                  <a:pt x="0" y="0"/>
                </a:moveTo>
                <a:lnTo>
                  <a:pt x="32385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52" name="TextBox 52">
            <a:extLst>
              <a:ext uri="{FF2B5EF4-FFF2-40B4-BE49-F238E27FC236}">
                <ns2:creationId id="{E7D47F8F-A803-49C6-8402-015B129B55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36118" y="5438299"/>
            <a:ext cx="34565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检查适用范围内的风险——独立角色需要不同的执行事实</a:t>
            </a:r>
          </a:p>
        </p:txBody>
      </p:sp>
      <p:sp>
        <p:nvSpPr>
          <p:cNvPr id="54" name="Rectangle 54">
            <a:extLst>
              <a:ext uri="{FF2B5EF4-FFF2-40B4-BE49-F238E27FC236}">
                <ns2:creationId id="{DA4EBA48-825F-407C-BF0B-CEC4B12ACA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01000" y="1428750"/>
            <a:ext cx="3619500" cy="1123950"/>
          </a:xfrm>
          <a:prstGeom prst="roundRect">
            <a:avLst>
              <a:gd name="adj" fmla="val 10169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4EE329DD-25E5-4F30-93BE-E0C658E1CF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3425" y="1731169"/>
            <a:ext cx="9525" cy="41275"/>
          </a:xfrm>
          <a:custGeom>
            <a:rect l="l" t="t" r="r" b="b"/>
            <a:pathLst>
              <a:path w="9525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899EDA80-BF10-41F5-B5E6-ACC156F7AF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9359" y="1665828"/>
            <a:ext cx="208124" cy="178806"/>
          </a:xfrm>
          <a:custGeom>
            <a:rect l="l" t="t" r="r" b="b"/>
            <a:pathLst>
              <a:path w="208124" h="178806">
                <a:moveTo>
                  <a:pt x="87174" y="9526"/>
                </a:moveTo>
                <a:lnTo>
                  <a:pt x="3530" y="149180"/>
                </a:lnTo>
                <a:cubicBezTo>
                  <a:pt x="21" y="155257"/>
                  <a:pt x="0" y="162739"/>
                  <a:pt x="3474" y="168835"/>
                </a:cubicBezTo>
                <a:cubicBezTo>
                  <a:pt x="6948" y="174931"/>
                  <a:pt x="13395" y="178727"/>
                  <a:pt x="20412" y="178806"/>
                </a:cubicBezTo>
                <a:lnTo>
                  <a:pt x="187720" y="178806"/>
                </a:lnTo>
                <a:cubicBezTo>
                  <a:pt x="194733" y="178725"/>
                  <a:pt x="201177" y="174931"/>
                  <a:pt x="204650" y="168838"/>
                </a:cubicBezTo>
                <a:cubicBezTo>
                  <a:pt x="208124" y="162744"/>
                  <a:pt x="208105" y="155266"/>
                  <a:pt x="204601" y="149191"/>
                </a:cubicBezTo>
                <a:lnTo>
                  <a:pt x="120958" y="9516"/>
                </a:lnTo>
                <a:cubicBezTo>
                  <a:pt x="117378" y="3609"/>
                  <a:pt x="110973" y="0"/>
                  <a:pt x="104066" y="0"/>
                </a:cubicBezTo>
                <a:cubicBezTo>
                  <a:pt x="97159" y="0"/>
                  <a:pt x="90753" y="3609"/>
                  <a:pt x="87174" y="9516"/>
                </a:cubicBez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2895170E-EC9C-4CC1-915D-05CD4B8946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3425" y="18034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CB42A650-95A5-4D92-AA2E-05847CC1D0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97265" y="1705928"/>
            <a:ext cx="24822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B63D36"/>
                </a:solidFill>
                <a:latin typeface="Segoe UI"/>
                <a:ea typeface="Microsoft YaHei"/>
                <a:cs typeface="Segoe UI"/>
              </a:rPr>
              <a:t>不要理解为“AI 公司已可无人经营”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C4850EF0-B36F-4ABA-B642-7AE316582C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17218" y="2009299"/>
            <a:ext cx="245978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角色名称并不自动创造能力与独立性——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9E1ABD23-261A-4EC3-9A0A-B86EF3F651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17218" y="2237899"/>
            <a:ext cx="22461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把自测改名 QA，并没有独立审查。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5D32B1EE-3914-40CE-A7C1-3E186B1DC3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1197" y="6287452"/>
            <a:ext cx="484960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COO 必须知道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结果回到了哪里、谁消费了它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——发送提醒不等于事情完成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23176239-3176-43CC-83CA-8C5BB793B483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21</a:t>
            </a:r>
          </a:p>
        </p:txBody>
      </p:sp>
    </p:spTree>
    <p:extLst>
      <p:ext uri="{BB962C8B-B14F-4D97-AF65-F5344CB8AC3E}">
        <ns3:creationId val="1605123471"/>
      </p:ext>
    </p:extLst>
  </p:cSld>
</p:sld>
</file>

<file path=ppt/slides/slide2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E8835127-B690-4886-8C60-FEF6E7BD78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142B1673-BF4F-4DB9-B694-B36C0318A01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D6332C55-50BF-469B-8155-EE9BBB4A00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Loop：为持续工作补上外部执行闭环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71F67266-790F-45FE-803B-FB45368E1C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24707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模型的一轮回答结束，后续行动需要明确触发。</a:t>
            </a:r>
          </a:p>
        </p:txBody>
      </p:sp>
      <p:sp>
        <p:nvSpPr>
          <p:cNvPr id="7" name="Ellipse 7">
            <a:extLst>
              <a:ext uri="{FF2B5EF4-FFF2-40B4-BE49-F238E27FC236}">
                <ns2:creationId id="{92916EBD-0203-475B-A5BD-8F60A7C2AFA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67000" y="2000250"/>
            <a:ext cx="3619500" cy="3619500"/>
          </a:xfrm>
          <a:prstGeom prst="ellipse">
            <a:avLst/>
          </a:prstGeom>
          <a:noFill/>
          <a:ln w="19050">
            <a:solidFill>
              <a:srgbClr val="C4D2DE"/>
            </a:solidFill>
            <a:prstDash val="lgDash"/>
          </a:ln>
        </p:spPr>
      </p:sp>
      <p:sp>
        <p:nvSpPr>
          <p:cNvPr id="8" name="Ellipse 8">
            <a:extLst>
              <a:ext uri="{FF2B5EF4-FFF2-40B4-BE49-F238E27FC236}">
                <ns2:creationId id="{B94D5DD6-41BB-4E88-91AC-4BACC77D39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86125" y="2619375"/>
            <a:ext cx="2381250" cy="2381250"/>
          </a:xfrm>
          <a:prstGeom prst="ellipse">
            <a:avLst/>
          </a:pr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9" name="TextBox 9">
            <a:extLst>
              <a:ext uri="{FF2B5EF4-FFF2-40B4-BE49-F238E27FC236}">
                <ns2:creationId id="{79AD40C4-B832-4F0D-B606-7517106B4A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68628" y="3490912"/>
            <a:ext cx="816245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250" b="1" dirty="0">
                <a:solidFill>
                  <a:srgbClr val="1D6FA5"/>
                </a:solidFill>
                <a:latin typeface="Georgia"/>
                <a:ea typeface="SimSun"/>
                <a:cs typeface="Georgia"/>
              </a:rPr>
              <a:t>Loop</a:t>
            </a:r>
          </a:p>
        </p:txBody>
      </p:sp>
      <p:sp>
        <p:nvSpPr>
          <p:cNvPr id="10" name="TextBox 10">
            <a:extLst>
              <a:ext uri="{FF2B5EF4-FFF2-40B4-BE49-F238E27FC236}">
                <ns2:creationId id="{7363E6AB-A146-4878-90F8-DC12B28AD6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37171" y="38952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持续工作闭环</a:t>
            </a:r>
          </a:p>
        </p:txBody>
      </p:sp>
      <p:sp>
        <p:nvSpPr>
          <p:cNvPr id="12" name="Freeform 12">
            <a:extLst>
              <a:ext uri="{FF2B5EF4-FFF2-40B4-BE49-F238E27FC236}">
                <ns2:creationId id="{B2DCBB1E-C636-4D89-A5C8-FB247B6297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0" y="2095500"/>
            <a:ext cx="1333500" cy="1143000"/>
          </a:xfrm>
          <a:custGeom>
            <a:rect l="l" t="t" r="r" b="b"/>
            <a:pathLst>
              <a:path w="1333500" h="1143000">
                <a:moveTo>
                  <a:pt x="0" y="0"/>
                </a:moveTo>
                <a:cubicBezTo>
                  <a:pt x="698500" y="127000"/>
                  <a:pt x="1143000" y="508000"/>
                  <a:pt x="1333500" y="1143000"/>
                </a:cubicBezTo>
              </a:path>
            </a:pathLst>
          </a:custGeom>
          <a:noFill/>
          <a:ln w="28575">
            <a:solidFill>
              <a:srgbClr val="347EAE">
                <a:alpha val="50000"/>
              </a:srgbClr>
            </a:solidFill>
          </a:ln>
        </p:spPr>
      </p:sp>
      <p:sp>
        <p:nvSpPr>
          <p:cNvPr id="13" name="Polygon 13">
            <a:extLst>
              <a:ext uri="{FF2B5EF4-FFF2-40B4-BE49-F238E27FC236}">
                <ns2:creationId id="{DE26FE2C-BD2F-42A6-8913-9C94401406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48375" y="3162300"/>
            <a:ext cx="95250" cy="152400"/>
          </a:xfrm>
          <a:custGeom>
            <a:rect l="l" t="t" r="r" b="b"/>
            <a:pathLst>
              <a:path w="95250" h="152400">
                <a:moveTo>
                  <a:pt x="95250" y="76200"/>
                </a:moveTo>
                <a:lnTo>
                  <a:pt x="0" y="0"/>
                </a:lnTo>
                <a:lnTo>
                  <a:pt x="28575" y="152400"/>
                </a:lnTo>
                <a:close/>
              </a:path>
            </a:pathLst>
          </a:custGeom>
          <a:solidFill>
            <a:srgbClr val="D3E8F6">
              <a:alpha val="70000"/>
            </a:srgbClr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D8F856AD-9458-45DA-B7EA-6B94D468452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0" y="3619500"/>
            <a:ext cx="635000" cy="1666875"/>
          </a:xfrm>
          <a:custGeom>
            <a:rect l="l" t="t" r="r" b="b"/>
            <a:pathLst>
              <a:path w="635000" h="1666875">
                <a:moveTo>
                  <a:pt x="571500" y="0"/>
                </a:moveTo>
                <a:cubicBezTo>
                  <a:pt x="635000" y="635000"/>
                  <a:pt x="444500" y="1190625"/>
                  <a:pt x="0" y="1666875"/>
                </a:cubicBezTo>
              </a:path>
            </a:pathLst>
          </a:custGeom>
          <a:noFill/>
          <a:ln w="28575">
            <a:solidFill>
              <a:srgbClr val="347EAE">
                <a:alpha val="50000"/>
              </a:srgbClr>
            </a:solidFill>
          </a:ln>
        </p:spPr>
      </p:sp>
      <p:sp>
        <p:nvSpPr>
          <p:cNvPr id="15" name="Polygon 15">
            <a:extLst>
              <a:ext uri="{FF2B5EF4-FFF2-40B4-BE49-F238E27FC236}">
                <ns2:creationId id="{84BDD8B7-51D0-4949-9DCD-90687BE534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67375" y="5257800"/>
            <a:ext cx="123825" cy="123825"/>
          </a:xfrm>
          <a:custGeom>
            <a:rect l="l" t="t" r="r" b="b"/>
            <a:pathLst>
              <a:path w="123825" h="123825">
                <a:moveTo>
                  <a:pt x="0" y="57150"/>
                </a:moveTo>
                <a:lnTo>
                  <a:pt x="123825" y="0"/>
                </a:lnTo>
                <a:lnTo>
                  <a:pt x="47625" y="123825"/>
                </a:lnTo>
                <a:close/>
              </a:path>
            </a:pathLst>
          </a:custGeom>
          <a:solidFill>
            <a:srgbClr val="CAE2F2">
              <a:alpha val="70000"/>
            </a:srgbClr>
          </a:solidFill>
          <a:ln>
            <a:noFill/>
          </a:ln>
        </p:spPr>
      </p:sp>
      <p:sp>
        <p:nvSpPr>
          <p:cNvPr id="16" name="Freeform 16">
            <a:extLst>
              <a:ext uri="{FF2B5EF4-FFF2-40B4-BE49-F238E27FC236}">
                <ns2:creationId id="{327CABB8-9FE1-4DF7-9B6E-F2C133A1F5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76625" y="5476875"/>
            <a:ext cx="1905000" cy="301625"/>
          </a:xfrm>
          <a:custGeom>
            <a:rect l="l" t="t" r="r" b="b"/>
            <a:pathLst>
              <a:path w="1905000" h="301625">
                <a:moveTo>
                  <a:pt x="1905000" y="47625"/>
                </a:moveTo>
                <a:cubicBezTo>
                  <a:pt x="1301750" y="301625"/>
                  <a:pt x="666750" y="285750"/>
                  <a:pt x="0" y="0"/>
                </a:cubicBezTo>
              </a:path>
            </a:pathLst>
          </a:custGeom>
          <a:noFill/>
          <a:ln w="28575">
            <a:solidFill>
              <a:srgbClr val="347EAE">
                <a:alpha val="50000"/>
              </a:srgbClr>
            </a:solidFill>
          </a:ln>
        </p:spPr>
      </p:sp>
      <p:sp>
        <p:nvSpPr>
          <p:cNvPr id="17" name="Polygon 17">
            <a:extLst>
              <a:ext uri="{FF2B5EF4-FFF2-40B4-BE49-F238E27FC236}">
                <ns2:creationId id="{2DD723FD-D1AA-4A48-9C6A-46CE7F62DF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48050" y="5448300"/>
            <a:ext cx="171450" cy="114300"/>
          </a:xfrm>
          <a:custGeom>
            <a:rect l="l" t="t" r="r" b="b"/>
            <a:pathLst>
              <a:path w="171450" h="114300">
                <a:moveTo>
                  <a:pt x="0" y="0"/>
                </a:moveTo>
                <a:lnTo>
                  <a:pt x="171450" y="114300"/>
                </a:lnTo>
                <a:lnTo>
                  <a:pt x="57150" y="76200"/>
                </a:lnTo>
                <a:close/>
              </a:path>
            </a:pathLst>
          </a:custGeom>
          <a:solidFill>
            <a:srgbClr val="D3E8F6">
              <a:alpha val="70000"/>
            </a:srgbClr>
          </a:solidFill>
          <a:ln>
            <a:noFill/>
          </a:ln>
        </p:spPr>
      </p:sp>
      <p:sp>
        <p:nvSpPr>
          <p:cNvPr id="18" name="Freeform 18">
            <a:extLst>
              <a:ext uri="{FF2B5EF4-FFF2-40B4-BE49-F238E27FC236}">
                <ns2:creationId id="{3B8E9E1D-3484-426C-8386-77BA1B1BB1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87625" y="3476625"/>
            <a:ext cx="555625" cy="1809750"/>
          </a:xfrm>
          <a:custGeom>
            <a:rect l="l" t="t" r="r" b="b"/>
            <a:pathLst>
              <a:path w="555625" h="1809750">
                <a:moveTo>
                  <a:pt x="555625" y="1809750"/>
                </a:moveTo>
                <a:cubicBezTo>
                  <a:pt x="174625" y="1270000"/>
                  <a:pt x="0" y="666750"/>
                  <a:pt x="31750" y="0"/>
                </a:cubicBezTo>
              </a:path>
            </a:pathLst>
          </a:custGeom>
          <a:noFill/>
          <a:ln w="28575">
            <a:solidFill>
              <a:srgbClr val="347EAE">
                <a:alpha val="50000"/>
              </a:srgbClr>
            </a:solidFill>
          </a:ln>
        </p:spPr>
      </p:sp>
      <p:sp>
        <p:nvSpPr>
          <p:cNvPr id="19" name="Polygon 19">
            <a:extLst>
              <a:ext uri="{FF2B5EF4-FFF2-40B4-BE49-F238E27FC236}">
                <ns2:creationId id="{31E85E13-C207-4578-97B6-CEBC28A234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52700" y="3429000"/>
            <a:ext cx="152400" cy="114300"/>
          </a:xfrm>
          <a:custGeom>
            <a:rect l="l" t="t" r="r" b="b"/>
            <a:pathLst>
              <a:path w="152400" h="114300">
                <a:moveTo>
                  <a:pt x="85725" y="0"/>
                </a:moveTo>
                <a:lnTo>
                  <a:pt x="0" y="114300"/>
                </a:lnTo>
                <a:lnTo>
                  <a:pt x="152400" y="76200"/>
                </a:lnTo>
                <a:close/>
              </a:path>
            </a:pathLst>
          </a:custGeom>
          <a:solidFill>
            <a:srgbClr val="CAE2F2">
              <a:alpha val="70000"/>
            </a:srgbClr>
          </a:solidFill>
          <a:ln>
            <a:noFill/>
          </a:ln>
        </p:spPr>
      </p:sp>
      <p:sp>
        <p:nvSpPr>
          <p:cNvPr id="20" name="Freeform 20">
            <a:extLst>
              <a:ext uri="{FF2B5EF4-FFF2-40B4-BE49-F238E27FC236}">
                <ns2:creationId id="{C5E240C3-D8C7-41A3-B6CC-FA294CAC7E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57500" y="2047875"/>
            <a:ext cx="1428750" cy="1190625"/>
          </a:xfrm>
          <a:custGeom>
            <a:rect l="l" t="t" r="r" b="b"/>
            <a:pathLst>
              <a:path w="1428750" h="1190625">
                <a:moveTo>
                  <a:pt x="0" y="1190625"/>
                </a:moveTo>
                <a:cubicBezTo>
                  <a:pt x="190500" y="619125"/>
                  <a:pt x="666750" y="222250"/>
                  <a:pt x="1428750" y="0"/>
                </a:cubicBezTo>
              </a:path>
            </a:pathLst>
          </a:custGeom>
          <a:noFill/>
          <a:ln w="28575">
            <a:solidFill>
              <a:srgbClr val="347EAE">
                <a:alpha val="50000"/>
              </a:srgbClr>
            </a:solidFill>
          </a:ln>
        </p:spPr>
      </p:sp>
      <p:sp>
        <p:nvSpPr>
          <p:cNvPr id="21" name="Polygon 21">
            <a:extLst>
              <a:ext uri="{FF2B5EF4-FFF2-40B4-BE49-F238E27FC236}">
                <ns2:creationId id="{8850D68D-DA87-48EC-BCE9-B7F448AC05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10050" y="1962150"/>
            <a:ext cx="95250" cy="152400"/>
          </a:xfrm>
          <a:custGeom>
            <a:rect l="l" t="t" r="r" b="b"/>
            <a:pathLst>
              <a:path w="95250" h="152400">
                <a:moveTo>
                  <a:pt x="95250" y="66675"/>
                </a:moveTo>
                <a:lnTo>
                  <a:pt x="0" y="0"/>
                </a:lnTo>
                <a:lnTo>
                  <a:pt x="19050" y="152400"/>
                </a:lnTo>
                <a:close/>
              </a:path>
            </a:pathLst>
          </a:custGeom>
          <a:solidFill>
            <a:srgbClr val="D3E8F6">
              <a:alpha val="70000"/>
            </a:srgbClr>
          </a:solidFill>
          <a:ln>
            <a:noFill/>
          </a:ln>
        </p:spPr>
      </p:sp>
      <p:sp>
        <p:nvSpPr>
          <p:cNvPr id="23" name="Ellipse 23">
            <a:extLst>
              <a:ext uri="{FF2B5EF4-FFF2-40B4-BE49-F238E27FC236}">
                <ns2:creationId id="{B566E877-211F-44C1-9AF7-8E2DF646BF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57650" y="1581150"/>
            <a:ext cx="838200" cy="8382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24" name="TextBox 24">
            <a:extLst>
              <a:ext uri="{FF2B5EF4-FFF2-40B4-BE49-F238E27FC236}">
                <ns2:creationId id="{700153E9-0843-4245-88EB-A7EC0B34AE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36575" y="1758315"/>
            <a:ext cx="280349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A71C8935-401B-4A8A-AEFD-A4B63F383E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14849" y="2066449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观察</a:t>
            </a:r>
          </a:p>
        </p:txBody>
      </p:sp>
      <p:sp>
        <p:nvSpPr>
          <p:cNvPr id="27" name="Ellipse 27">
            <a:extLst>
              <a:ext uri="{FF2B5EF4-FFF2-40B4-BE49-F238E27FC236}">
                <ns2:creationId id="{030914B2-663E-49F1-8049-3BB3274108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9775" y="2962275"/>
            <a:ext cx="838200" cy="838200"/>
          </a:xfrm>
          <a:prstGeom prst="ellipse">
            <a:avLst/>
          </a:prstGeom>
          <a:solidFill>
            <a:srgbClr val="CAE2F2"/>
          </a:solidFill>
          <a:ln>
            <a:noFill/>
          </a:ln>
        </p:spPr>
      </p:sp>
      <p:sp>
        <p:nvSpPr>
          <p:cNvPr id="28" name="TextBox 28">
            <a:extLst>
              <a:ext uri="{FF2B5EF4-FFF2-40B4-BE49-F238E27FC236}">
                <ns2:creationId id="{9BBBF26A-3912-4222-BB55-0CC5781C46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64196" y="31394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3AC6694F-58F5-4F82-9FDD-00B9E8F055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76974" y="344757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判断</a:t>
            </a:r>
          </a:p>
        </p:txBody>
      </p:sp>
      <p:sp>
        <p:nvSpPr>
          <p:cNvPr id="31" name="Ellipse 31">
            <a:extLst>
              <a:ext uri="{FF2B5EF4-FFF2-40B4-BE49-F238E27FC236}">
                <ns2:creationId id="{97680054-511B-4727-83A5-DEEB26F00F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00650" y="4962525"/>
            <a:ext cx="838200" cy="8382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32" name="TextBox 32">
            <a:extLst>
              <a:ext uri="{FF2B5EF4-FFF2-40B4-BE49-F238E27FC236}">
                <ns2:creationId id="{848D3B6B-7D07-4535-95D0-3B2A0581B5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45071" y="513969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BEAF274B-1D2F-4B37-9B45-73A89AF30F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57849" y="544782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行动</a:t>
            </a:r>
          </a:p>
        </p:txBody>
      </p:sp>
      <p:sp>
        <p:nvSpPr>
          <p:cNvPr id="35" name="Ellipse 35">
            <a:extLst>
              <a:ext uri="{FF2B5EF4-FFF2-40B4-BE49-F238E27FC236}">
                <ns2:creationId id="{81005723-D5FD-4A6B-B1F8-E179D53B6D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62275" y="4962525"/>
            <a:ext cx="838200" cy="838200"/>
          </a:xfrm>
          <a:prstGeom prst="ellipse">
            <a:avLst/>
          </a:prstGeom>
          <a:solidFill>
            <a:srgbClr val="CAE2F2"/>
          </a:solidFill>
          <a:ln>
            <a:noFill/>
          </a:ln>
        </p:spPr>
      </p:sp>
      <p:sp>
        <p:nvSpPr>
          <p:cNvPr id="36" name="TextBox 36">
            <a:extLst>
              <a:ext uri="{FF2B5EF4-FFF2-40B4-BE49-F238E27FC236}">
                <ns2:creationId id="{9500BBB4-EAF6-45E4-9DCA-DA4C8387B2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06696" y="513969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E5A97A9E-875E-4E92-B25F-D6684B930C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19474" y="544782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验证</a:t>
            </a:r>
          </a:p>
        </p:txBody>
      </p:sp>
      <p:sp>
        <p:nvSpPr>
          <p:cNvPr id="39" name="Ellipse 39">
            <a:extLst>
              <a:ext uri="{FF2B5EF4-FFF2-40B4-BE49-F238E27FC236}">
                <ns2:creationId id="{FEDAACC1-B2EF-46C8-AF5B-FB32004C7E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95525" y="2962275"/>
            <a:ext cx="838200" cy="8382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40" name="TextBox 40">
            <a:extLst>
              <a:ext uri="{FF2B5EF4-FFF2-40B4-BE49-F238E27FC236}">
                <ns2:creationId id="{80002E66-B174-4025-89A7-4DAE0048D1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39946" y="31394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  <p:sp>
        <p:nvSpPr>
          <p:cNvPr id="41" name="TextBox 41">
            <a:extLst>
              <a:ext uri="{FF2B5EF4-FFF2-40B4-BE49-F238E27FC236}">
                <ns2:creationId id="{402C1C16-6985-4C51-A5A1-5A5D43A032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52724" y="344757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接续</a:t>
            </a:r>
          </a:p>
        </p:txBody>
      </p:sp>
      <p:sp>
        <p:nvSpPr>
          <p:cNvPr id="43" name="Rectangle 43">
            <a:extLst>
              <a:ext uri="{FF2B5EF4-FFF2-40B4-BE49-F238E27FC236}">
                <ns2:creationId id="{8841AB48-E9E1-43E7-97FE-B947EC0D64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142875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4" name="Rectangle 44">
            <a:extLst>
              <a:ext uri="{FF2B5EF4-FFF2-40B4-BE49-F238E27FC236}">
                <ns2:creationId id="{FF626B9F-A195-466A-8949-45945DA7EE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142875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45" name="TextBox 45">
            <a:extLst>
              <a:ext uri="{FF2B5EF4-FFF2-40B4-BE49-F238E27FC236}">
                <ns2:creationId id="{D034E947-75BE-46D9-AEF2-77E2C2242A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1595914"/>
            <a:ext cx="64828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01 观察</a:t>
            </a:r>
          </a:p>
        </p:txBody>
      </p:sp>
      <p:sp>
        <p:nvSpPr>
          <p:cNvPr id="46" name="TextBox 46">
            <a:extLst>
              <a:ext uri="{FF2B5EF4-FFF2-40B4-BE49-F238E27FC236}">
                <ns2:creationId id="{30C3F4AE-298C-4E07-9CD9-DBABB2C2D6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1867852"/>
            <a:ext cx="324707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读取事实与结果，区分正在跑、等依赖、真阻塞</a:t>
            </a:r>
          </a:p>
        </p:txBody>
      </p:sp>
      <p:sp>
        <p:nvSpPr>
          <p:cNvPr id="48" name="Rectangle 48">
            <a:extLst>
              <a:ext uri="{FF2B5EF4-FFF2-40B4-BE49-F238E27FC236}">
                <ns2:creationId id="{1F052A1C-F3AB-4AB5-8D4A-793754B118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232410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9" name="Rectangle 49">
            <a:extLst>
              <a:ext uri="{FF2B5EF4-FFF2-40B4-BE49-F238E27FC236}">
                <ns2:creationId id="{FF176B50-B981-462B-B045-806B7C5212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232410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50" name="TextBox 50">
            <a:extLst>
              <a:ext uri="{FF2B5EF4-FFF2-40B4-BE49-F238E27FC236}">
                <ns2:creationId id="{4859B616-CE93-4911-82B9-C2E6687444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249126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02 判断</a:t>
            </a:r>
          </a:p>
        </p:txBody>
      </p:sp>
      <p:sp>
        <p:nvSpPr>
          <p:cNvPr id="51" name="TextBox 51">
            <a:extLst>
              <a:ext uri="{FF2B5EF4-FFF2-40B4-BE49-F238E27FC236}">
                <ns2:creationId id="{B96C3A7A-451B-4C24-BD9B-FAA761D7F9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2763202"/>
            <a:ext cx="297103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完成、阻塞或可继续——不是重复“继续推进”</a:t>
            </a:r>
          </a:p>
        </p:txBody>
      </p:sp>
      <p:sp>
        <p:nvSpPr>
          <p:cNvPr id="53" name="Rectangle 53">
            <a:extLst>
              <a:ext uri="{FF2B5EF4-FFF2-40B4-BE49-F238E27FC236}">
                <ns2:creationId id="{0D93EDC9-23CE-453E-83D2-B8ADAE2699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321945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4" name="Rectangle 54">
            <a:extLst>
              <a:ext uri="{FF2B5EF4-FFF2-40B4-BE49-F238E27FC236}">
                <ns2:creationId id="{0EB9EFDF-6604-4288-8D05-4CA8ECD977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321945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55" name="TextBox 55">
            <a:extLst>
              <a:ext uri="{FF2B5EF4-FFF2-40B4-BE49-F238E27FC236}">
                <ns2:creationId id="{5A12773E-286E-474E-A7FE-1DC2494781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338661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03 行动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4ADE1516-A802-4CFE-AA81-AF26C638FD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365855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执行或交给责任者</a:t>
            </a:r>
          </a:p>
        </p:txBody>
      </p:sp>
      <p:sp>
        <p:nvSpPr>
          <p:cNvPr id="58" name="Rectangle 58">
            <a:extLst>
              <a:ext uri="{FF2B5EF4-FFF2-40B4-BE49-F238E27FC236}">
                <ns2:creationId id="{C0D35AE7-0708-4D34-B160-7F80664AF4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411480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9" name="Rectangle 59">
            <a:extLst>
              <a:ext uri="{FF2B5EF4-FFF2-40B4-BE49-F238E27FC236}">
                <ns2:creationId id="{78D02913-27DC-424E-9A72-4D807F9583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411480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60" name="TextBox 60">
            <a:extLst>
              <a:ext uri="{FF2B5EF4-FFF2-40B4-BE49-F238E27FC236}">
                <ns2:creationId id="{DE62CE9D-7946-4910-A781-8EC828091B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428196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04 验证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DBE4EDB7-F012-4686-9B93-C9383FD7AB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4553902"/>
            <a:ext cx="24956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实际结果与回执——不能只看消息发出</a:t>
            </a:r>
          </a:p>
        </p:txBody>
      </p:sp>
      <p:sp>
        <p:nvSpPr>
          <p:cNvPr id="63" name="Rectangle 63">
            <a:extLst>
              <a:ext uri="{FF2B5EF4-FFF2-40B4-BE49-F238E27FC236}">
                <ns2:creationId id="{500BBEB4-9E33-4E7B-BE3F-D4669ECA63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501015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64" name="Rectangle 64">
            <a:extLst>
              <a:ext uri="{FF2B5EF4-FFF2-40B4-BE49-F238E27FC236}">
                <ns2:creationId id="{9FA306DF-0C54-4B66-B875-96E0C1E9A8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501015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65" name="TextBox 65">
            <a:extLst>
              <a:ext uri="{FF2B5EF4-FFF2-40B4-BE49-F238E27FC236}">
                <ns2:creationId id="{0564F7A3-DA08-4BBE-9BB0-ECA15E598D2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517731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05 接续</a:t>
            </a:r>
          </a:p>
        </p:txBody>
      </p:sp>
      <p:sp>
        <p:nvSpPr>
          <p:cNvPr id="66" name="TextBox 66">
            <a:extLst>
              <a:ext uri="{FF2B5EF4-FFF2-40B4-BE49-F238E27FC236}">
                <ns2:creationId id="{DC48C388-397A-44F3-BE2D-BF7FDFFFCF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5449252"/>
            <a:ext cx="23422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按新事实继续——验证结果回到判断</a:t>
            </a:r>
          </a:p>
        </p:txBody>
      </p:sp>
      <p:sp>
        <p:nvSpPr>
          <p:cNvPr id="69" name="TextBox 69">
            <a:extLst>
              <a:ext uri="{FF2B5EF4-FFF2-40B4-BE49-F238E27FC236}">
                <ns2:creationId id="{83050743-6C8D-419C-9E18-D31B98EE67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55460" y="6287452"/>
            <a:ext cx="46425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持续工作依赖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外部调度、状态和工具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——并不来自模型在后台一直思考</a:t>
            </a:r>
          </a:p>
        </p:txBody>
      </p:sp>
      <p:sp>
        <p:nvSpPr>
          <p:cNvPr id="71" name="TextBox 71">
            <a:extLst>
              <a:ext uri="{FF2B5EF4-FFF2-40B4-BE49-F238E27FC236}">
                <ns2:creationId id="{7C7FF189-D145-4A87-BBBD-A30E0BCFAC37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22</a:t>
            </a:r>
          </a:p>
        </p:txBody>
      </p:sp>
    </p:spTree>
    <p:extLst>
      <p:ext uri="{BB962C8B-B14F-4D97-AF65-F5344CB8AC3E}">
        <ns3:creationId val="1131493327"/>
      </p:ext>
    </p:extLst>
  </p:cSld>
</p:sld>
</file>

<file path=ppt/slides/slide2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9C35A648-C3DC-4C8B-AFD1-347AC851EE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13E86C3-E8A3-45EF-8717-9DC7782115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5E1EFE0-7156-4C41-8C1C-50DED0D04F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真实教训：为什么工作在该继续时停了？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EBDFDC9F-43CC-4644-B97F-2726A46453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1576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停顿不是一个原因，也不能靠一句“不要停”修复。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FCFFA3A6-8CC5-428A-88B2-5109B7467A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F4DEDC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11CD98D2-9094-4136-A26A-245544A360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552575"/>
            <a:ext cx="9525" cy="38100"/>
          </a:xfrm>
          <a:custGeom>
            <a:rect l="l" t="t" r="r" b="b"/>
            <a:pathLst>
              <a:path w="9525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D43FD05E-8F76-44EA-9D10-57C80EA3369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6439" y="1492261"/>
            <a:ext cx="192114" cy="165051"/>
          </a:xfrm>
          <a:custGeom>
            <a:rect l="l" t="t" r="r" b="b"/>
            <a:pathLst>
              <a:path w="192114" h="165051">
                <a:moveTo>
                  <a:pt x="80468" y="8794"/>
                </a:moveTo>
                <a:lnTo>
                  <a:pt x="3259" y="137705"/>
                </a:lnTo>
                <a:cubicBezTo>
                  <a:pt x="20" y="143314"/>
                  <a:pt x="0" y="150220"/>
                  <a:pt x="3207" y="155848"/>
                </a:cubicBezTo>
                <a:cubicBezTo>
                  <a:pt x="6413" y="161475"/>
                  <a:pt x="12365" y="164979"/>
                  <a:pt x="18842" y="165051"/>
                </a:cubicBezTo>
                <a:lnTo>
                  <a:pt x="173280" y="165051"/>
                </a:lnTo>
                <a:cubicBezTo>
                  <a:pt x="179753" y="164977"/>
                  <a:pt x="185702" y="161474"/>
                  <a:pt x="188908" y="155850"/>
                </a:cubicBezTo>
                <a:cubicBezTo>
                  <a:pt x="192114" y="150226"/>
                  <a:pt x="192097" y="143323"/>
                  <a:pt x="188863" y="137715"/>
                </a:cubicBezTo>
                <a:lnTo>
                  <a:pt x="111653" y="8784"/>
                </a:lnTo>
                <a:cubicBezTo>
                  <a:pt x="108349" y="3331"/>
                  <a:pt x="102437" y="0"/>
                  <a:pt x="96061" y="0"/>
                </a:cubicBezTo>
                <a:cubicBezTo>
                  <a:pt x="89685" y="0"/>
                  <a:pt x="83772" y="3331"/>
                  <a:pt x="80468" y="8784"/>
                </a:cubicBez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042444CC-4C89-4B27-91DE-EAFE970FEFF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61925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12" name="TextBox 12">
            <a:extLst>
              <a:ext uri="{FF2B5EF4-FFF2-40B4-BE49-F238E27FC236}">
                <ns2:creationId id="{E6AFF0A1-B14D-4615-ABB0-FBE683797E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00277" y="1502092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B63D36"/>
                </a:solidFill>
                <a:latin typeface="Segoe UI"/>
                <a:ea typeface="Microsoft YaHei"/>
                <a:cs typeface="Segoe UI"/>
              </a:rPr>
              <a:t>观察到的断点</a:t>
            </a:r>
          </a:p>
        </p:txBody>
      </p:sp>
      <p:sp>
        <p:nvSpPr>
          <p:cNvPr id="14" name="Rectangle 14">
            <a:extLst>
              <a:ext uri="{FF2B5EF4-FFF2-40B4-BE49-F238E27FC236}">
                <ns2:creationId id="{4C22BFFB-6696-4879-9422-760C6B44A4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DCEFE4">
              <a:alpha val="12000"/>
            </a:srgbClr>
          </a:solidFill>
          <a:ln>
            <a:noFill/>
          </a:ln>
        </p:spPr>
      </p:sp>
      <p:sp>
        <p:nvSpPr>
          <p:cNvPr id="15" name="Freeform 15">
            <a:extLst>
              <a:ext uri="{FF2B5EF4-FFF2-40B4-BE49-F238E27FC236}">
                <ns2:creationId id="{F74799CB-8B1F-4B29-B351-9E007F3977F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1562100"/>
            <a:ext cx="38100" cy="38100"/>
          </a:xfrm>
          <a:custGeom>
            <a:rect l="l" t="t" r="r" b="b"/>
            <a:pathLst>
              <a:path w="38100" h="38100">
                <a:moveTo>
                  <a:pt x="0" y="19050"/>
                </a:moveTo>
                <a:cubicBezTo>
                  <a:pt x="0" y="29571"/>
                  <a:pt x="8529" y="38100"/>
                  <a:pt x="19050" y="38100"/>
                </a:cubicBezTo>
                <a:cubicBezTo>
                  <a:pt x="29571" y="38100"/>
                  <a:pt x="38100" y="29571"/>
                  <a:pt x="38100" y="19050"/>
                </a:cubicBezTo>
                <a:cubicBezTo>
                  <a:pt x="38100" y="8529"/>
                  <a:pt x="29571" y="0"/>
                  <a:pt x="19050" y="0"/>
                </a:cubicBezTo>
                <a:cubicBezTo>
                  <a:pt x="8529" y="0"/>
                  <a:pt x="0" y="8529"/>
                  <a:pt x="0" y="19050"/>
                </a:cubicBez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7EBFFF9C-C02D-4A5D-8728-1261A91355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524000"/>
            <a:ext cx="171450" cy="113890"/>
          </a:xfrm>
          <a:custGeom>
            <a:rect l="l" t="t" r="r" b="b"/>
            <a:pathLst>
              <a:path w="171450" h="113890">
                <a:moveTo>
                  <a:pt x="77172" y="113890"/>
                </a:moveTo>
                <a:cubicBezTo>
                  <a:pt x="46653" y="110966"/>
                  <a:pt x="20936" y="92040"/>
                  <a:pt x="0" y="57150"/>
                </a:cubicBezTo>
                <a:cubicBezTo>
                  <a:pt x="22860" y="19050"/>
                  <a:pt x="51435" y="0"/>
                  <a:pt x="85725" y="0"/>
                </a:cubicBezTo>
                <a:cubicBezTo>
                  <a:pt x="120015" y="0"/>
                  <a:pt x="148590" y="19050"/>
                  <a:pt x="171450" y="57150"/>
                </a:cubicBezTo>
                <a:cubicBezTo>
                  <a:pt x="169449" y="60492"/>
                  <a:pt x="167343" y="63770"/>
                  <a:pt x="165135" y="66980"/>
                </a:cubicBez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3A8F7318-6BA3-4E83-B185-741AB76942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1628775"/>
            <a:ext cx="57150" cy="38100"/>
          </a:xfrm>
          <a:custGeom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18784F"/>
            </a:solidFill>
          </a:ln>
        </p:spPr>
      </p:sp>
      <p:sp>
        <p:nvSpPr>
          <p:cNvPr id="19" name="TextBox 19">
            <a:extLst>
              <a:ext uri="{FF2B5EF4-FFF2-40B4-BE49-F238E27FC236}">
                <ns2:creationId id="{8F90D976-5A35-4605-BF55-BAE04539909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5277" y="1502092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8784F"/>
                </a:solidFill>
                <a:latin typeface="Segoe UI"/>
                <a:ea typeface="Microsoft YaHei"/>
                <a:cs typeface="Segoe UI"/>
              </a:rPr>
              <a:t>针对性的修复</a:t>
            </a:r>
          </a:p>
        </p:txBody>
      </p:sp>
      <p:sp>
        <p:nvSpPr>
          <p:cNvPr id="21" name="Line 21">
            <a:extLst>
              <a:ext uri="{FF2B5EF4-FFF2-40B4-BE49-F238E27FC236}">
                <ns2:creationId id="{96C99DD5-EE3D-41DB-9792-7D3FCB7ED6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400000" sp="400000"/>
            </a:custDash>
          </a:ln>
        </p:spPr>
      </p:sp>
      <p:sp>
        <p:nvSpPr>
          <p:cNvPr id="22" name="Ellipse 22">
            <a:extLst>
              <a:ext uri="{FF2B5EF4-FFF2-40B4-BE49-F238E27FC236}">
                <ns2:creationId id="{2C603E5B-9538-4E2A-87CF-5A049B5ED2D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48350" y="3514725"/>
            <a:ext cx="495300" cy="495300"/>
          </a:xfrm>
          <a:prstGeom prst="ellipse">
            <a:avLst/>
          </a:prstGeom>
          <a:solidFill>
            <a:srgbClr val="F7F9FC"/>
          </a:solidFill>
          <a:ln w="19050">
            <a:solidFill>
              <a:srgbClr val="C4D2DE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EA6880F3-8C90-43B2-9A69-D8A4DEEC77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34099" y="371427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对照</a:t>
            </a:r>
          </a:p>
        </p:txBody>
      </p:sp>
      <p:sp>
        <p:nvSpPr>
          <p:cNvPr id="25" name="Rectangle 25">
            <a:extLst>
              <a:ext uri="{FF2B5EF4-FFF2-40B4-BE49-F238E27FC236}">
                <ns2:creationId id="{7CE78CA6-5253-41B2-A75C-CF9362DC6C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6" name="Rectangle 26">
            <a:extLst>
              <a:ext uri="{FF2B5EF4-FFF2-40B4-BE49-F238E27FC236}">
                <ns2:creationId id="{2871ADF7-73F9-4148-8BC5-B0A7460703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F4DEDC"/>
          </a:soli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BDEEA83F-62DC-4538-BAFB-37C8972D15E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回合结束被误当完成</a:t>
            </a:r>
          </a:p>
        </p:txBody>
      </p:sp>
      <p:sp>
        <p:nvSpPr>
          <p:cNvPr id="28" name="TextBox 28">
            <a:extLst>
              <a:ext uri="{FF2B5EF4-FFF2-40B4-BE49-F238E27FC236}">
                <ns2:creationId id="{7062CFCE-EBE3-441D-B575-911D887CFB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32771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回答停止 ≠ 工作完成</a:t>
            </a:r>
          </a:p>
        </p:txBody>
      </p:sp>
      <p:sp>
        <p:nvSpPr>
          <p:cNvPr id="30" name="Rectangle 30">
            <a:extLst>
              <a:ext uri="{FF2B5EF4-FFF2-40B4-BE49-F238E27FC236}">
                <ns2:creationId id="{E4E584DC-615F-4507-BA5F-82EA28D35A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1" name="Rectangle 31">
            <a:extLst>
              <a:ext uri="{FF2B5EF4-FFF2-40B4-BE49-F238E27FC236}">
                <ns2:creationId id="{4B731E2E-2AF3-4DAC-A041-D554C2C766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F4DEDC"/>
          </a:solidFill>
          <a:ln>
            <a:noFill/>
          </a:ln>
        </p:spPr>
      </p:sp>
      <p:sp>
        <p:nvSpPr>
          <p:cNvPr id="32" name="TextBox 32">
            <a:extLst>
              <a:ext uri="{FF2B5EF4-FFF2-40B4-BE49-F238E27FC236}">
                <ns2:creationId id="{B9BBA81D-823C-44F2-A806-C7C5C06587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依赖已交付却无人消费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544C4615-2C2B-4999-BF66-F472027620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东西做完了，没人知道该接手</a:t>
            </a:r>
          </a:p>
        </p:txBody>
      </p:sp>
      <p:sp>
        <p:nvSpPr>
          <p:cNvPr id="35" name="Rectangle 35">
            <a:extLst>
              <a:ext uri="{FF2B5EF4-FFF2-40B4-BE49-F238E27FC236}">
                <ns2:creationId id="{380D6C09-5993-4285-8D20-87B5C6BA07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6" name="Rectangle 36">
            <a:extLst>
              <a:ext uri="{FF2B5EF4-FFF2-40B4-BE49-F238E27FC236}">
                <ns2:creationId id="{ABEB092E-CCCA-4FF1-866B-ADF5F7947B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F4DEDC"/>
          </a:solidFill>
          <a:ln>
            <a:noFill/>
          </a:ln>
        </p:spPr>
      </p:sp>
      <p:sp>
        <p:nvSpPr>
          <p:cNvPr id="37" name="TextBox 37">
            <a:extLst>
              <a:ext uri="{FF2B5EF4-FFF2-40B4-BE49-F238E27FC236}">
                <ns2:creationId id="{6C077909-EEC6-45A6-A234-109E8CF060A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旧阻塞与重复授权残留</a:t>
            </a:r>
          </a:p>
        </p:txBody>
      </p:sp>
      <p:sp>
        <p:nvSpPr>
          <p:cNvPr id="38" name="TextBox 38">
            <a:extLst>
              <a:ext uri="{FF2B5EF4-FFF2-40B4-BE49-F238E27FC236}">
                <ns2:creationId id="{565BC169-D989-4707-B8E6-BACDB655DB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环境已变，判断还停在昨天</a:t>
            </a:r>
          </a:p>
        </p:txBody>
      </p:sp>
      <p:sp>
        <p:nvSpPr>
          <p:cNvPr id="40" name="Rectangle 40">
            <a:extLst>
              <a:ext uri="{FF2B5EF4-FFF2-40B4-BE49-F238E27FC236}">
                <ns2:creationId id="{DAE3047F-3342-4BD2-AF60-0017C0F2A2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1" name="Rectangle 41">
            <a:extLst>
              <a:ext uri="{FF2B5EF4-FFF2-40B4-BE49-F238E27FC236}">
                <ns2:creationId id="{381E5C17-24D0-475C-9B32-F59113ABC6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CEFE4"/>
          </a:solidFill>
          <a:ln>
            <a:noFill/>
          </a:ln>
        </p:spPr>
      </p:sp>
      <p:sp>
        <p:nvSpPr>
          <p:cNvPr id="42" name="TextBox 42">
            <a:extLst>
              <a:ext uri="{FF2B5EF4-FFF2-40B4-BE49-F238E27FC236}">
                <ns2:creationId id="{1CDBBB04-F183-49E8-B2A7-5ABB25BC6C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218315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对照交付条件查未完动作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4649834E-5654-48E2-AC8D-B4B260ABD5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以约定为基准，不以对话为基准</a:t>
            </a:r>
          </a:p>
        </p:txBody>
      </p:sp>
      <p:sp>
        <p:nvSpPr>
          <p:cNvPr id="45" name="Rectangle 45">
            <a:extLst>
              <a:ext uri="{FF2B5EF4-FFF2-40B4-BE49-F238E27FC236}">
                <ns2:creationId id="{36F56550-889F-4BD3-9B76-8012631042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6" name="Rectangle 46">
            <a:extLst>
              <a:ext uri="{FF2B5EF4-FFF2-40B4-BE49-F238E27FC236}">
                <ns2:creationId id="{28A622B9-12D0-4C5D-A709-C1934419F0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CEFE4"/>
          </a:solidFill>
          <a:ln>
            <a:noFill/>
          </a:ln>
        </p:spPr>
      </p:sp>
      <p:sp>
        <p:nvSpPr>
          <p:cNvPr id="47" name="TextBox 47">
            <a:extLst>
              <a:ext uri="{FF2B5EF4-FFF2-40B4-BE49-F238E27FC236}">
                <ns2:creationId id="{84FD0311-E080-4C5D-89E8-1841131AA3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核对依赖结果并回传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5BA80FEB-493E-4ECB-8F88-9F35FDDA2B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216074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消费者收到并处理，链路才算闭合</a:t>
            </a:r>
          </a:p>
        </p:txBody>
      </p:sp>
      <p:sp>
        <p:nvSpPr>
          <p:cNvPr id="50" name="Rectangle 50">
            <a:extLst>
              <a:ext uri="{FF2B5EF4-FFF2-40B4-BE49-F238E27FC236}">
                <ns2:creationId id="{CBF2F155-3E96-4619-9B6C-0657E38CED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1" name="Rectangle 51">
            <a:extLst>
              <a:ext uri="{FF2B5EF4-FFF2-40B4-BE49-F238E27FC236}">
                <ns2:creationId id="{71A58149-438A-4D5F-A5BD-3A981D955E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CEFE4"/>
          </a:solidFill>
          <a:ln>
            <a:noFill/>
          </a:ln>
        </p:spPr>
      </p:sp>
      <p:sp>
        <p:nvSpPr>
          <p:cNvPr id="52" name="TextBox 52">
            <a:extLst>
              <a:ext uri="{FF2B5EF4-FFF2-40B4-BE49-F238E27FC236}">
                <ns2:creationId id="{26796B33-1E70-4B73-91CD-6A9CE42BC7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按当前授权更新判断</a:t>
            </a:r>
          </a:p>
        </p:txBody>
      </p:sp>
      <p:sp>
        <p:nvSpPr>
          <p:cNvPr id="53" name="TextBox 53">
            <a:extLst>
              <a:ext uri="{FF2B5EF4-FFF2-40B4-BE49-F238E27FC236}">
                <ns2:creationId id="{289D38EB-E6B2-4A39-85E9-EC45748435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陈旧阻塞定期清理，避免假门禁</a:t>
            </a:r>
          </a:p>
        </p:txBody>
      </p:sp>
      <p:sp>
        <p:nvSpPr>
          <p:cNvPr id="55" name="Rectangle 55">
            <a:extLst>
              <a:ext uri="{FF2B5EF4-FFF2-40B4-BE49-F238E27FC236}">
                <ns2:creationId id="{FE8342BD-BE76-4932-B1D6-BD394FE8FE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BFC1354B-C251-41FC-8924-C658F2D7DAE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3919" y="5969794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C4BFEB54-3363-448D-981A-D4BB2DE916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6794" y="6112669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A32AFFD0-44D5-4D0F-9DE0-4AC0E02662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6039802"/>
            <a:ext cx="728024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要找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证据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，而不是看图标猜测——这是人类组织同样会发生的问题：哪些流程把“通知发出”当作“处理完毕”？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44C400AB-FB68-4526-BE44-1B12D0518711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23</a:t>
            </a:r>
          </a:p>
        </p:txBody>
      </p:sp>
    </p:spTree>
    <p:extLst>
      <p:ext uri="{BB962C8B-B14F-4D97-AF65-F5344CB8AC3E}">
        <ns3:creationId val="1227803051"/>
      </p:ext>
    </p:extLst>
  </p:cSld>
</p:sld>
</file>

<file path=ppt/slides/slide2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F6DE90A1-7FF9-400B-B7E5-26FC2C3363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C90ED9E9-595F-40B5-AE38-1D98BA77D4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00061F17-890A-4B9F-8EF7-5DA125CF5D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语义生命周期：让含义穿过每一次交接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15E66BB1-E5AE-4DE4-AA3F-B219BCC051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需求被转述、实现、审查、发布时，都可能改变。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64CC6A08-8A9F-4A19-B0C1-177B015E71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90800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37699935-FE32-433C-92C4-7EFEDDF575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24425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212086DC-0BA3-460F-88A2-787D00B008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58050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10" name="Line 10">
            <a:extLst>
              <a:ext uri="{FF2B5EF4-FFF2-40B4-BE49-F238E27FC236}">
                <ns2:creationId id="{70650CC1-4329-43AB-99FD-61FF9D8C7B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91675" y="3143250"/>
            <a:ext cx="266700" cy="1"/>
          </a:xfrm>
          <a:prstGeom prst="line">
            <a:avLst/>
          </a:prstGeom>
          <a:noFill/>
          <a:ln w="23812">
            <a:solidFill>
              <a:srgbClr val="347EAE"/>
            </a:solidFill>
            <a:tailEnd type="triangle" w="lg" len="lg"/>
          </a:ln>
        </p:spPr>
      </p:sp>
      <p:sp>
        <p:nvSpPr>
          <p:cNvPr id="12" name="Ellipse 12">
            <a:extLst>
              <a:ext uri="{FF2B5EF4-FFF2-40B4-BE49-F238E27FC236}">
                <ns2:creationId id="{6174357E-5807-4714-B781-17FD5D268A4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14450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13" name="TextBox 13">
            <a:extLst>
              <a:ext uri="{FF2B5EF4-FFF2-40B4-BE49-F238E27FC236}">
                <ns2:creationId id="{9364FEF4-A72E-4C71-BDD6-B43999C12D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8175" y="2366010"/>
            <a:ext cx="18690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4" name="Line 14">
            <a:extLst>
              <a:ext uri="{FF2B5EF4-FFF2-40B4-BE49-F238E27FC236}">
                <ns2:creationId id="{8A71E055-7EC8-411C-BB91-B2D1315D45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16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FB5BC5F5-50D1-41D8-AB23-74FC689AC84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72C5A349-5F87-45FC-85AA-B85174C606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1125" y="3152775"/>
            <a:ext cx="285750" cy="142875"/>
          </a:xfrm>
          <a:custGeom>
            <a:rect l="l" t="t" r="r" b="b"/>
            <a:pathLst>
              <a:path w="285750" h="142875">
                <a:moveTo>
                  <a:pt x="0" y="142875"/>
                </a:moveTo>
                <a:lnTo>
                  <a:pt x="15875" y="142875"/>
                </a:lnTo>
                <a:moveTo>
                  <a:pt x="142875" y="0"/>
                </a:moveTo>
                <a:lnTo>
                  <a:pt x="142875" y="15875"/>
                </a:lnTo>
                <a:moveTo>
                  <a:pt x="269875" y="142875"/>
                </a:moveTo>
                <a:lnTo>
                  <a:pt x="285750" y="142875"/>
                </a:lnTo>
                <a:moveTo>
                  <a:pt x="41275" y="41275"/>
                </a:moveTo>
                <a:lnTo>
                  <a:pt x="52388" y="52388"/>
                </a:lnTo>
                <a:moveTo>
                  <a:pt x="244475" y="41275"/>
                </a:moveTo>
                <a:lnTo>
                  <a:pt x="233362" y="5238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BB21936E-9EB9-46E8-A98B-593955039E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7894" y="3216275"/>
            <a:ext cx="172212" cy="222250"/>
          </a:xfrm>
          <a:custGeom>
            <a:rect l="l" t="t" r="r" b="b"/>
            <a:pathLst>
              <a:path w="172212" h="222250">
                <a:moveTo>
                  <a:pt x="38481" y="142875"/>
                </a:moveTo>
                <a:cubicBezTo>
                  <a:pt x="11148" y="122376"/>
                  <a:pt x="0" y="86687"/>
                  <a:pt x="10804" y="54274"/>
                </a:cubicBezTo>
                <a:cubicBezTo>
                  <a:pt x="21608" y="21862"/>
                  <a:pt x="51940" y="0"/>
                  <a:pt x="86106" y="0"/>
                </a:cubicBezTo>
                <a:cubicBezTo>
                  <a:pt x="120271" y="0"/>
                  <a:pt x="150603" y="21862"/>
                  <a:pt x="161408" y="54274"/>
                </a:cubicBezTo>
                <a:cubicBezTo>
                  <a:pt x="172212" y="86687"/>
                  <a:pt x="161063" y="122376"/>
                  <a:pt x="133731" y="142875"/>
                </a:cubicBezTo>
                <a:cubicBezTo>
                  <a:pt x="121160" y="155318"/>
                  <a:pt x="115265" y="173003"/>
                  <a:pt x="117856" y="190500"/>
                </a:cubicBezTo>
                <a:cubicBezTo>
                  <a:pt x="117856" y="208035"/>
                  <a:pt x="103641" y="222250"/>
                  <a:pt x="86106" y="222250"/>
                </a:cubicBezTo>
                <a:cubicBezTo>
                  <a:pt x="68571" y="222250"/>
                  <a:pt x="54356" y="208035"/>
                  <a:pt x="54356" y="190500"/>
                </a:cubicBezTo>
                <a:cubicBezTo>
                  <a:pt x="56946" y="173003"/>
                  <a:pt x="51051" y="155318"/>
                  <a:pt x="38481" y="14287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3DAB4F6D-54D2-482C-9F5E-71C2440306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87488" y="3375025"/>
            <a:ext cx="73025" cy="9525"/>
          </a:xfrm>
          <a:custGeom>
            <a:rect l="l" t="t" r="r" b="b"/>
            <a:pathLst>
              <a:path w="73025" h="9525">
                <a:moveTo>
                  <a:pt x="0" y="0"/>
                </a:moveTo>
                <a:lnTo>
                  <a:pt x="7302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0" name="TextBox 20">
            <a:extLst>
              <a:ext uri="{FF2B5EF4-FFF2-40B4-BE49-F238E27FC236}">
                <ns2:creationId id="{0C85ABF3-907F-4ACF-8161-E0C33D640B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47454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形成</a:t>
            </a:r>
          </a:p>
        </p:txBody>
      </p:sp>
      <p:sp>
        <p:nvSpPr>
          <p:cNvPr id="21" name="Line 21">
            <a:extLst>
              <a:ext uri="{FF2B5EF4-FFF2-40B4-BE49-F238E27FC236}">
                <ns2:creationId id="{23D98A4E-CB1C-4773-8498-30321EB448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2" name="TextBox 22">
            <a:extLst>
              <a:ext uri="{FF2B5EF4-FFF2-40B4-BE49-F238E27FC236}">
                <ns2:creationId id="{B12C2DB5-63BE-45B3-9DD2-F1545A89CF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155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独立理解与澄清</a:t>
            </a:r>
          </a:p>
        </p:txBody>
      </p:sp>
      <p:sp>
        <p:nvSpPr>
          <p:cNvPr id="23" name="TextBox 23">
            <a:extLst>
              <a:ext uri="{FF2B5EF4-FFF2-40B4-BE49-F238E27FC236}">
                <ns2:creationId id="{8FF681DD-B616-4F0B-B85D-A9A02186C0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8692" y="458914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概念此时最接近本意</a:t>
            </a:r>
          </a:p>
        </p:txBody>
      </p:sp>
      <p:sp>
        <p:nvSpPr>
          <p:cNvPr id="25" name="Ellipse 25">
            <a:extLst>
              <a:ext uri="{FF2B5EF4-FFF2-40B4-BE49-F238E27FC236}">
                <ns2:creationId id="{BBEE2617-CDE6-4AFA-8AE1-921E8D66D80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48075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26" name="TextBox 26">
            <a:extLst>
              <a:ext uri="{FF2B5EF4-FFF2-40B4-BE49-F238E27FC236}">
                <ns2:creationId id="{8FC523C9-8B1C-4F78-BEBC-9A2B5FC927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8879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7" name="Line 27">
            <a:extLst>
              <a:ext uri="{FF2B5EF4-FFF2-40B4-BE49-F238E27FC236}">
                <ns2:creationId id="{76D1B7B5-066F-420C-9C7E-D20A73CA139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0525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28" name="Rectangle 28">
            <a:extLst>
              <a:ext uri="{FF2B5EF4-FFF2-40B4-BE49-F238E27FC236}">
                <ns2:creationId id="{A4D91DB6-69C4-4923-B003-CF247E3757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0512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9" name="Freeform 29">
            <a:extLst>
              <a:ext uri="{FF2B5EF4-FFF2-40B4-BE49-F238E27FC236}">
                <ns2:creationId id="{05BA73CA-219B-4424-9BB1-3FAB3992EF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89375" y="3152775"/>
            <a:ext cx="79375" cy="79375"/>
          </a:xfrm>
          <a:custGeom>
            <a:rect l="l" t="t" r="r" b="b"/>
            <a:pathLst>
              <a:path w="79375" h="79375">
                <a:moveTo>
                  <a:pt x="0" y="0"/>
                </a:moveTo>
                <a:lnTo>
                  <a:pt x="0" y="63500"/>
                </a:lnTo>
                <a:cubicBezTo>
                  <a:pt x="0" y="72268"/>
                  <a:pt x="7107" y="79375"/>
                  <a:pt x="15875" y="79375"/>
                </a:cubicBezTo>
                <a:lnTo>
                  <a:pt x="79375" y="7937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5EA17381-0A96-40B7-8117-A29BC3E509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46500" y="3152775"/>
            <a:ext cx="222250" cy="285750"/>
          </a:xfrm>
          <a:custGeom>
            <a:rect l="l" t="t" r="r" b="b"/>
            <a:pathLst>
              <a:path w="222250" h="285750">
                <a:moveTo>
                  <a:pt x="190500" y="285750"/>
                </a:moveTo>
                <a:lnTo>
                  <a:pt x="31750" y="285750"/>
                </a:lnTo>
                <a:cubicBezTo>
                  <a:pt x="14215" y="285750"/>
                  <a:pt x="0" y="271535"/>
                  <a:pt x="0" y="2540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lnTo>
                  <a:pt x="142875" y="0"/>
                </a:lnTo>
                <a:lnTo>
                  <a:pt x="222250" y="79375"/>
                </a:lnTo>
                <a:lnTo>
                  <a:pt x="222250" y="254000"/>
                </a:lnTo>
                <a:cubicBezTo>
                  <a:pt x="222250" y="271535"/>
                  <a:pt x="208035" y="285750"/>
                  <a:pt x="190500" y="2857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3D764617-B819-40F5-A2E3-079A1D54E2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3248025"/>
            <a:ext cx="15875" cy="9525"/>
          </a:xfrm>
          <a:custGeom>
            <a:rect l="l" t="t" r="r" b="b"/>
            <a:pathLst>
              <a:path w="15875" h="9525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94D61E03-67AE-4794-BD36-52EB059F0C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331152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3" name="Freeform 33">
            <a:extLst>
              <a:ext uri="{FF2B5EF4-FFF2-40B4-BE49-F238E27FC236}">
                <ns2:creationId id="{E062073D-0774-4EFA-906C-CD3E41D435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337502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5" name="TextBox 35">
            <a:extLst>
              <a:ext uri="{FF2B5EF4-FFF2-40B4-BE49-F238E27FC236}">
                <ns2:creationId id="{F78460E9-0563-4882-AEA9-5F6BC774C6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81079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发布</a:t>
            </a:r>
          </a:p>
        </p:txBody>
      </p:sp>
      <p:sp>
        <p:nvSpPr>
          <p:cNvPr id="36" name="Line 36">
            <a:extLst>
              <a:ext uri="{FF2B5EF4-FFF2-40B4-BE49-F238E27FC236}">
                <ns2:creationId id="{DCC4BCE0-E50A-4BD0-A8D8-F25FDD2DF6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9087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37" name="TextBox 37">
            <a:extLst>
              <a:ext uri="{FF2B5EF4-FFF2-40B4-BE49-F238E27FC236}">
                <ns2:creationId id="{089A877B-E121-4443-9009-42A6509557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355181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引用同一份定义</a:t>
            </a:r>
          </a:p>
        </p:txBody>
      </p:sp>
      <p:sp>
        <p:nvSpPr>
          <p:cNvPr id="38" name="TextBox 38">
            <a:extLst>
              <a:ext uri="{FF2B5EF4-FFF2-40B4-BE49-F238E27FC236}">
                <ns2:creationId id="{CE01D9F9-162D-47CF-940C-1EE55F6027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70873" y="458914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所有执行者指向同一版本</a:t>
            </a:r>
          </a:p>
        </p:txBody>
      </p:sp>
      <p:sp>
        <p:nvSpPr>
          <p:cNvPr id="40" name="Ellipse 40">
            <a:extLst>
              <a:ext uri="{FF2B5EF4-FFF2-40B4-BE49-F238E27FC236}">
                <ns2:creationId id="{2B6B2081-D65C-40EB-869D-ACA1B559CD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41" name="TextBox 41">
            <a:extLst>
              <a:ext uri="{FF2B5EF4-FFF2-40B4-BE49-F238E27FC236}">
                <ns2:creationId id="{BEDC8523-14A8-4B67-AC6B-96512E46DD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2242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2" name="Line 42">
            <a:extLst>
              <a:ext uri="{FF2B5EF4-FFF2-40B4-BE49-F238E27FC236}">
                <ns2:creationId id="{FE42723C-3549-4D2B-83D6-B1FE8B6454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3887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43" name="Rectangle 43">
            <a:extLst>
              <a:ext uri="{FF2B5EF4-FFF2-40B4-BE49-F238E27FC236}">
                <ns2:creationId id="{21C278B9-5C2F-40AD-BA55-F06EDBCF66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875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D649A291-210D-4AB8-8A40-4E3539133F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48375" y="3232150"/>
            <a:ext cx="63500" cy="127000"/>
          </a:xfrm>
          <a:custGeom>
            <a:rect l="l" t="t" r="r" b="b"/>
            <a:pathLst>
              <a:path w="63500" h="127000">
                <a:moveTo>
                  <a:pt x="63500" y="0"/>
                </a:moveTo>
                <a:lnTo>
                  <a:pt x="0" y="63500"/>
                </a:lnTo>
                <a:lnTo>
                  <a:pt x="6350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659EFF94-4A3C-4F6C-B605-F6882889FA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70625" y="3232150"/>
            <a:ext cx="63500" cy="127000"/>
          </a:xfrm>
          <a:custGeom>
            <a:rect l="l" t="t" r="r" b="b"/>
            <a:pathLst>
              <a:path w="63500" h="127000">
                <a:moveTo>
                  <a:pt x="0" y="0"/>
                </a:moveTo>
                <a:lnTo>
                  <a:pt x="63500" y="63500"/>
                </a:lnTo>
                <a:lnTo>
                  <a:pt x="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FC20DDC9-940C-4EEE-8985-4CB97EB1A4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9500" y="3168650"/>
            <a:ext cx="63500" cy="254000"/>
          </a:xfrm>
          <a:custGeom>
            <a:rect l="l" t="t" r="r" b="b"/>
            <a:pathLst>
              <a:path w="63500" h="254000">
                <a:moveTo>
                  <a:pt x="63500" y="0"/>
                </a:moveTo>
                <a:lnTo>
                  <a:pt x="0" y="254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8" name="TextBox 48">
            <a:extLst>
              <a:ext uri="{FF2B5EF4-FFF2-40B4-BE49-F238E27FC236}">
                <ns2:creationId id="{DA407C3C-4DDA-4AB2-9AB8-AFDE80F962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4704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使用</a:t>
            </a:r>
          </a:p>
        </p:txBody>
      </p:sp>
      <p:sp>
        <p:nvSpPr>
          <p:cNvPr id="49" name="Line 49">
            <a:extLst>
              <a:ext uri="{FF2B5EF4-FFF2-40B4-BE49-F238E27FC236}">
                <ns2:creationId id="{107E665D-C9C8-4CD0-A516-45EF652EC8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2450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50" name="TextBox 50">
            <a:extLst>
              <a:ext uri="{FF2B5EF4-FFF2-40B4-BE49-F238E27FC236}">
                <ns2:creationId id="{62EC58A7-E78D-4C94-8CC4-125F9E21C5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8880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实现与测试绑定</a:t>
            </a:r>
          </a:p>
        </p:txBody>
      </p:sp>
      <p:sp>
        <p:nvSpPr>
          <p:cNvPr id="51" name="TextBox 51">
            <a:extLst>
              <a:ext uri="{FF2B5EF4-FFF2-40B4-BE49-F238E27FC236}">
                <ns2:creationId id="{C51B51BF-2EBF-4987-98D6-DEB28F2F7C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373052" y="4589145"/>
            <a:ext cx="173164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测试检查语义，不止检查条数</a:t>
            </a:r>
          </a:p>
        </p:txBody>
      </p:sp>
      <p:sp>
        <p:nvSpPr>
          <p:cNvPr id="53" name="Ellipse 53">
            <a:extLst>
              <a:ext uri="{FF2B5EF4-FFF2-40B4-BE49-F238E27FC236}">
                <ns2:creationId id="{D1B931B0-69B7-4EE8-AEFD-3420D9A8ED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5325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54" name="TextBox 54">
            <a:extLst>
              <a:ext uri="{FF2B5EF4-FFF2-40B4-BE49-F238E27FC236}">
                <ns2:creationId id="{839C3409-AA3E-4654-96EE-1ABF27EBD8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5604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5" name="Line 55">
            <a:extLst>
              <a:ext uri="{FF2B5EF4-FFF2-40B4-BE49-F238E27FC236}">
                <ns2:creationId id="{D5651088-427D-4766-9173-2DA9B09918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56" name="Rectangle 56">
            <a:extLst>
              <a:ext uri="{FF2B5EF4-FFF2-40B4-BE49-F238E27FC236}">
                <ns2:creationId id="{E2B51A4B-E251-40DA-856E-2F5CADB3F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9941F2B8-9359-4A68-BA86-150AD5BC9E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5500" y="3184525"/>
            <a:ext cx="158750" cy="222250"/>
          </a:xfrm>
          <a:custGeom>
            <a:rect l="l" t="t" r="r" b="b"/>
            <a:pathLst>
              <a:path w="158750" h="222250">
                <a:moveTo>
                  <a:pt x="0" y="31750"/>
                </a:moveTo>
                <a:cubicBezTo>
                  <a:pt x="0" y="14215"/>
                  <a:pt x="14215" y="0"/>
                  <a:pt x="31750" y="0"/>
                </a:cubicBezTo>
                <a:lnTo>
                  <a:pt x="127000" y="0"/>
                </a:lnTo>
                <a:cubicBezTo>
                  <a:pt x="144535" y="0"/>
                  <a:pt x="158750" y="14215"/>
                  <a:pt x="158750" y="31750"/>
                </a:cubicBezTo>
                <a:lnTo>
                  <a:pt x="158750" y="190500"/>
                </a:lnTo>
                <a:cubicBezTo>
                  <a:pt x="158750" y="208035"/>
                  <a:pt x="144535" y="222250"/>
                  <a:pt x="127000" y="222250"/>
                </a:cubicBezTo>
                <a:lnTo>
                  <a:pt x="31750" y="222250"/>
                </a:lnTo>
                <a:cubicBezTo>
                  <a:pt x="14215" y="222250"/>
                  <a:pt x="0" y="208035"/>
                  <a:pt x="0" y="190500"/>
                </a:cubicBezTo>
                <a:lnTo>
                  <a:pt x="0" y="31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92DE93A8-F26F-4C40-B1F4-FD36A78AC7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97875" y="3216275"/>
            <a:ext cx="9525" cy="158750"/>
          </a:xfrm>
          <a:custGeom>
            <a:rect l="l" t="t" r="r" b="b"/>
            <a:pathLst>
              <a:path w="9525" h="158750">
                <a:moveTo>
                  <a:pt x="0" y="0"/>
                </a:moveTo>
                <a:lnTo>
                  <a:pt x="0" y="158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0CD60FF5-4564-4F8D-B394-C505FB5774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0250" y="3232150"/>
            <a:ext cx="9525" cy="127000"/>
          </a:xfrm>
          <a:custGeom>
            <a:rect l="l" t="t" r="r" b="b"/>
            <a:pathLst>
              <a:path w="9525" h="127000">
                <a:moveTo>
                  <a:pt x="0" y="0"/>
                </a:moveTo>
                <a:lnTo>
                  <a:pt x="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1" name="TextBox 61">
            <a:extLst>
              <a:ext uri="{FF2B5EF4-FFF2-40B4-BE49-F238E27FC236}">
                <ns2:creationId id="{B11F1778-96FB-4F3D-8FE6-F10AF7A21B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9754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变更</a:t>
            </a:r>
          </a:p>
        </p:txBody>
      </p:sp>
      <p:sp>
        <p:nvSpPr>
          <p:cNvPr id="62" name="Line 62">
            <a:extLst>
              <a:ext uri="{FF2B5EF4-FFF2-40B4-BE49-F238E27FC236}">
                <ns2:creationId id="{41F8BB48-496D-4C8B-9CEB-201A1D1278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5812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63" name="TextBox 63">
            <a:extLst>
              <a:ext uri="{FF2B5EF4-FFF2-40B4-BE49-F238E27FC236}">
                <ns2:creationId id="{72EC0468-3DD5-4BCD-AA00-1D65E8CFFA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9385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版本与影响核对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0691D370-296F-4973-B04F-81F1321883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09548" y="458914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变更要找到受影响消费者</a:t>
            </a:r>
          </a:p>
        </p:txBody>
      </p:sp>
      <p:sp>
        <p:nvSpPr>
          <p:cNvPr id="66" name="Ellipse 66">
            <a:extLst>
              <a:ext uri="{FF2B5EF4-FFF2-40B4-BE49-F238E27FC236}">
                <ns2:creationId id="{C43C94D8-A032-4323-8444-FE078A45A8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48950" y="2171700"/>
            <a:ext cx="514350" cy="51435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67" name="TextBox 67">
            <a:extLst>
              <a:ext uri="{FF2B5EF4-FFF2-40B4-BE49-F238E27FC236}">
                <ns2:creationId id="{58D8B6D1-6366-454A-B92B-3A2A18BA77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8967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  <p:sp>
        <p:nvSpPr>
          <p:cNvPr id="68" name="Line 68">
            <a:extLst>
              <a:ext uri="{FF2B5EF4-FFF2-40B4-BE49-F238E27FC236}">
                <ns2:creationId id="{CCB8ADED-12A4-4273-ADE1-D917091418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061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69" name="Rectangle 69">
            <a:extLst>
              <a:ext uri="{FF2B5EF4-FFF2-40B4-BE49-F238E27FC236}">
                <ns2:creationId id="{4311B10C-E5C5-4609-8E04-19E52495FF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2857500"/>
            <a:ext cx="1714500" cy="2286000"/>
          </a:xfrm>
          <a:prstGeom prst="roundRect">
            <a:avLst>
              <a:gd name="adj" fmla="val 6667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00A7AD63-A254-4962-B8CC-6DE56ED6F9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0375" y="3152775"/>
            <a:ext cx="285750" cy="285750"/>
          </a:xfrm>
          <a:custGeom>
            <a:rect l="l" t="t" r="r" b="b"/>
            <a:pathLst>
              <a:path w="285750" h="285750">
                <a:moveTo>
                  <a:pt x="0" y="142875"/>
                </a:moveTo>
                <a:cubicBezTo>
                  <a:pt x="0" y="221783"/>
                  <a:pt x="63967" y="285750"/>
                  <a:pt x="142875" y="285750"/>
                </a:cubicBezTo>
                <a:cubicBezTo>
                  <a:pt x="221783" y="285750"/>
                  <a:pt x="285750" y="221783"/>
                  <a:pt x="285750" y="142875"/>
                </a:cubicBezTo>
                <a:cubicBezTo>
                  <a:pt x="285750" y="63967"/>
                  <a:pt x="221783" y="0"/>
                  <a:pt x="142875" y="0"/>
                </a:cubicBezTo>
                <a:cubicBezTo>
                  <a:pt x="63967" y="0"/>
                  <a:pt x="0" y="63967"/>
                  <a:pt x="0" y="14287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84AC50D5-D652-47F5-B240-640271EDB2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63250" y="3216275"/>
            <a:ext cx="47625" cy="127000"/>
          </a:xfrm>
          <a:custGeom>
            <a:rect l="l" t="t" r="r" b="b"/>
            <a:pathLst>
              <a:path w="47625" h="127000">
                <a:moveTo>
                  <a:pt x="0" y="0"/>
                </a:moveTo>
                <a:lnTo>
                  <a:pt x="0" y="79375"/>
                </a:lnTo>
                <a:lnTo>
                  <a:pt x="47625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73" name="TextBox 73">
            <a:extLst>
              <a:ext uri="{FF2B5EF4-FFF2-40B4-BE49-F238E27FC236}">
                <ns2:creationId id="{4AFA81E4-2084-41BE-8AE7-119502CA87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39079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退役</a:t>
            </a:r>
          </a:p>
        </p:txBody>
      </p:sp>
      <p:sp>
        <p:nvSpPr>
          <p:cNvPr id="74" name="Line 74">
            <a:extLst>
              <a:ext uri="{FF2B5EF4-FFF2-40B4-BE49-F238E27FC236}">
                <ns2:creationId id="{4FD50B8F-5955-4374-B917-0D94189409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44125" y="4076700"/>
            <a:ext cx="1238250" cy="9525"/>
          </a:xfrm>
          <a:custGeom>
            <a:rect l="l" t="t" r="r" b="b"/>
            <a:pathLst>
              <a:path w="1238250" h="9525">
                <a:moveTo>
                  <a:pt x="0" y="0"/>
                </a:moveTo>
                <a:lnTo>
                  <a:pt x="12382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75" name="TextBox 75">
            <a:extLst>
              <a:ext uri="{FF2B5EF4-FFF2-40B4-BE49-F238E27FC236}">
                <ns2:creationId id="{72F91A6B-E5E0-4AF8-B8DC-C4A346EB89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9858" y="424910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旧消费者退出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2189A968-576B-4825-8C53-EB1B0652C92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26040" y="458914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定义不再悄悄覆盖</a:t>
            </a:r>
          </a:p>
        </p:txBody>
      </p:sp>
      <p:sp>
        <p:nvSpPr>
          <p:cNvPr id="78" name="Rectangle 78">
            <a:extLst>
              <a:ext uri="{FF2B5EF4-FFF2-40B4-BE49-F238E27FC236}">
                <ns2:creationId id="{8FFFBCBB-FE26-4D8F-BAB7-7F4828DF2A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581650"/>
            <a:ext cx="11049000" cy="647700"/>
          </a:xfrm>
          <a:prstGeom prst="roundRect">
            <a:avLst>
              <a:gd name="adj" fmla="val 17647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79" name="Freeform 79">
            <a:extLst>
              <a:ext uri="{FF2B5EF4-FFF2-40B4-BE49-F238E27FC236}">
                <ns2:creationId id="{D0344F0C-8936-4C89-8766-CEF044ACCE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5860256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80" name="Freeform 80">
            <a:extLst>
              <a:ext uri="{FF2B5EF4-FFF2-40B4-BE49-F238E27FC236}">
                <ns2:creationId id="{3F301612-9D24-46BF-ADFF-CFE982B41DD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999" y="5784863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81" name="Freeform 81">
            <a:extLst>
              <a:ext uri="{FF2B5EF4-FFF2-40B4-BE49-F238E27FC236}">
                <ns2:creationId id="{958F675A-47C9-473F-8149-E680428649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59436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B63D36"/>
            </a:solidFill>
          </a:ln>
        </p:spPr>
      </p:sp>
      <p:sp>
        <p:nvSpPr>
          <p:cNvPr id="83" name="TextBox 83">
            <a:extLst>
              <a:ext uri="{FF2B5EF4-FFF2-40B4-BE49-F238E27FC236}">
                <ns2:creationId id="{A528B34F-32AD-4E64-94E1-DCF40ACDBA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754052"/>
            <a:ext cx="213603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B63D36"/>
                </a:solidFill>
                <a:latin typeface="Segoe UI"/>
                <a:ea typeface="Microsoft YaHei"/>
                <a:cs typeface="Segoe UI"/>
              </a:rPr>
              <a:t>“机构客户”的语义是怎么丢的</a:t>
            </a:r>
          </a:p>
        </p:txBody>
      </p:sp>
      <p:sp>
        <p:nvSpPr>
          <p:cNvPr id="84" name="TextBox 84">
            <a:extLst>
              <a:ext uri="{FF2B5EF4-FFF2-40B4-BE49-F238E27FC236}">
                <ns2:creationId id="{F09A8BCD-2D60-4D73-9DB9-3F724FF2D6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982652"/>
            <a:ext cx="837671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口头讨论明确 → 数据模型套用个人字段 → 页面沿用个人模板 → 测试只检查有六条记录。每个环节局部正确，最终语义丢了。</a:t>
            </a:r>
          </a:p>
        </p:txBody>
      </p:sp>
      <p:sp>
        <p:nvSpPr>
          <p:cNvPr id="86" name="TextBox 86">
            <a:extLst>
              <a:ext uri="{FF2B5EF4-FFF2-40B4-BE49-F238E27FC236}">
                <ns2:creationId id="{566CEC1D-C984-4108-BB69-B2C655865202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24</a:t>
            </a:r>
          </a:p>
        </p:txBody>
      </p:sp>
    </p:spTree>
    <p:extLst>
      <p:ext uri="{BB962C8B-B14F-4D97-AF65-F5344CB8AC3E}">
        <ns3:creationId val="1011409003"/>
      </p:ext>
    </p:extLst>
  </p:cSld>
</p:sld>
</file>

<file path=ppt/slides/slide2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19" name="">
            <a:extLst>
              <a:ext uri="{FF2B5EF4-FFF2-40B4-BE49-F238E27FC236}">
                <ns2:creationId id="{A9891EAD-6FF5-44FD-8078-51DEEBF9F21D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Architecture v1.0：减少重复事实，缩短交接链</a:t>
            </a:r>
          </a:p>
        </p:txBody>
      </p:sp>
      <p:sp>
        <p:nvSpPr>
          <p:cNvPr id="2" name="">
            <a:extLst>
              <a:ext uri="{FF2B5EF4-FFF2-40B4-BE49-F238E27FC236}">
                <ns2:creationId id="{163E4EF1-540E-441F-80AB-9821AF544904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复杂度也需要治理。</a:t>
            </a:r>
          </a:p>
        </p:txBody>
      </p:sp>
      <p:sp>
        <p:nvSpPr>
          <p:cNvPr id="3" name="">
            <a:extLst>
              <a:ext uri="{FF2B5EF4-FFF2-40B4-BE49-F238E27FC236}">
                <ns2:creationId id="{9853105B-6F41-41E4-9D68-24DED983C560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25</a:t>
            </a:r>
          </a:p>
        </p:txBody>
      </p:sp>
      <p:sp>
        <p:nvSpPr>
          <p:cNvPr id="4" name="">
            <a:extLst>
              <a:ext uri="{FF2B5EF4-FFF2-40B4-BE49-F238E27FC236}">
                <ns2:creationId id="{3BE1DBB2-9EC6-4CF7-8243-11B85F76BEAD}"/>
              </a:ext>
            </a:extLst>
          </p:cNvPr>
          <p:cNvSpPr>
            <a:spLocks noGrp="1"/>
          </p:cNvSpPr>
          <p:nvPr/>
        </p:nvSpPr>
        <p:spPr>
          <a:xfrm>
            <a:off x="781050" y="1809750"/>
            <a:ext cx="4857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B63D36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325" b="1">
                <a:solidFill>
                  <a:srgbClr val="B63D36"/>
                </a:solidFill>
                <a:latin typeface="Segoe UI"/>
                <a:ea typeface="Microsoft YaHei"/>
                <a:cs typeface="Segoe UI"/>
              </a:defRPr>
            </a:pPr>
            <a:r>
              <a:rPr sz="2325" b="1">
                <a:solidFill>
                  <a:srgbClr val="B63D36"/>
                </a:solidFill>
                <a:latin typeface="Segoe UI"/>
                <a:ea typeface="Microsoft YaHei"/>
                <a:cs typeface="Segoe UI"/>
              </a:rPr>
              <a:t>删去重复</a:t>
            </a:r>
          </a:p>
        </p:txBody>
      </p:sp>
      <p:sp>
        <p:nvSpPr>
          <p:cNvPr id="5" name="">
            <a:extLst>
              <a:ext uri="{FF2B5EF4-FFF2-40B4-BE49-F238E27FC236}">
                <ns2:creationId id="{6139D954-ADD3-4B7F-82D4-33DC78B32EAC}"/>
              </a:ext>
            </a:extLst>
          </p:cNvPr>
          <p:cNvSpPr>
            <a:spLocks noGrp="1"/>
          </p:cNvSpPr>
          <p:nvPr/>
        </p:nvSpPr>
        <p:spPr>
          <a:xfrm>
            <a:off x="6305550" y="1809750"/>
            <a:ext cx="50482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325" b="1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2325" b="1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保留必要结构</a:t>
            </a:r>
          </a:p>
        </p:txBody>
      </p:sp>
      <p:sp>
        <p:nvSpPr>
          <p:cNvPr id="6" name="">
            <a:extLst>
              <a:ext uri="{FF2B5EF4-FFF2-40B4-BE49-F238E27FC236}">
                <ns2:creationId id="{77A85708-4FA7-4200-A43D-3EB335401E3D}"/>
              </a:ext>
            </a:extLst>
          </p:cNvPr>
          <p:cNvSpPr>
            <a:spLocks noGrp="1"/>
          </p:cNvSpPr>
          <p:nvPr/>
        </p:nvSpPr>
        <p:spPr>
          <a:xfrm>
            <a:off x="781050" y="265747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多处维护同一状态</a:t>
            </a:r>
          </a:p>
        </p:txBody>
      </p:sp>
      <p:sp>
        <p:nvSpPr>
          <p:cNvPr id="7" name="">
            <a:extLst>
              <a:ext uri="{FF2B5EF4-FFF2-40B4-BE49-F238E27FC236}">
                <ns2:creationId id="{7213F354-56A9-417D-B5CA-E9BC8ADE6E46}"/>
              </a:ext>
            </a:extLst>
          </p:cNvPr>
          <p:cNvSpPr>
            <a:spLocks noGrp="1"/>
          </p:cNvSpPr>
          <p:nvPr/>
        </p:nvSpPr>
        <p:spPr>
          <a:xfrm>
            <a:off x="781050" y="309562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副本之间反复争论哪个才是当前事实。</a:t>
            </a:r>
          </a:p>
        </p:txBody>
      </p:sp>
      <p:sp>
        <p:nvSpPr>
          <p:cNvPr id="8" name="">
            <a:extLst>
              <a:ext uri="{FF2B5EF4-FFF2-40B4-BE49-F238E27FC236}">
                <ns2:creationId id="{5073DF29-49D2-4DFC-82B6-002216B1B3E4}"/>
              </a:ext>
            </a:extLst>
          </p:cNvPr>
          <p:cNvSpPr>
            <a:spLocks noGrp="1"/>
          </p:cNvSpPr>
          <p:nvPr/>
        </p:nvSpPr>
        <p:spPr>
          <a:xfrm>
            <a:off x="781050" y="3676650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逐层转发、重复确认</a:t>
            </a:r>
          </a:p>
        </p:txBody>
      </p:sp>
      <p:sp>
        <p:nvSpPr>
          <p:cNvPr id="9" name="">
            <a:extLst>
              <a:ext uri="{FF2B5EF4-FFF2-40B4-BE49-F238E27FC236}">
                <ns2:creationId id="{009BD515-16F3-4BC3-A803-F073BD49C015}"/>
              </a:ext>
            </a:extLst>
          </p:cNvPr>
          <p:cNvSpPr>
            <a:spLocks noGrp="1"/>
          </p:cNvSpPr>
          <p:nvPr/>
        </p:nvSpPr>
        <p:spPr>
          <a:xfrm>
            <a:off x="781050" y="4114800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交接变成等待，没人对最终结果负责。</a:t>
            </a:r>
          </a:p>
        </p:txBody>
      </p:sp>
      <p:sp>
        <p:nvSpPr>
          <p:cNvPr id="10" name="">
            <a:extLst>
              <a:ext uri="{FF2B5EF4-FFF2-40B4-BE49-F238E27FC236}">
                <ns2:creationId id="{CA32794E-DF79-40A9-B222-D9BECC4177D4}"/>
              </a:ext>
            </a:extLst>
          </p:cNvPr>
          <p:cNvSpPr>
            <a:spLocks noGrp="1"/>
          </p:cNvSpPr>
          <p:nvPr/>
        </p:nvSpPr>
        <p:spPr>
          <a:xfrm>
            <a:off x="781050" y="469582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为证明流程而增加流程</a:t>
            </a:r>
          </a:p>
        </p:txBody>
      </p:sp>
      <p:sp>
        <p:nvSpPr>
          <p:cNvPr id="11" name="">
            <a:extLst>
              <a:ext uri="{FF2B5EF4-FFF2-40B4-BE49-F238E27FC236}">
                <ns2:creationId id="{E8195D9C-7B41-4751-8624-D4056816A8F3}"/>
              </a:ext>
            </a:extLst>
          </p:cNvPr>
          <p:cNvSpPr>
            <a:spLocks noGrp="1"/>
          </p:cNvSpPr>
          <p:nvPr/>
        </p:nvSpPr>
        <p:spPr>
          <a:xfrm>
            <a:off x="781050" y="513397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台账不断增加，交付却没有更清楚。</a:t>
            </a:r>
          </a:p>
        </p:txBody>
      </p:sp>
      <p:sp>
        <p:nvSpPr>
          <p:cNvPr id="12" name="">
            <a:extLst>
              <a:ext uri="{FF2B5EF4-FFF2-40B4-BE49-F238E27FC236}">
                <ns2:creationId id="{6CB16D77-5393-4047-8296-990D534CE217}"/>
              </a:ext>
            </a:extLst>
          </p:cNvPr>
          <p:cNvSpPr>
            <a:spLocks noGrp="1"/>
          </p:cNvSpPr>
          <p:nvPr/>
        </p:nvSpPr>
        <p:spPr>
          <a:xfrm>
            <a:off x="6305550" y="265747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一类事实，一个权威来源</a:t>
            </a:r>
          </a:p>
        </p:txBody>
      </p:sp>
      <p:sp>
        <p:nvSpPr>
          <p:cNvPr id="13" name="">
            <a:extLst>
              <a:ext uri="{FF2B5EF4-FFF2-40B4-BE49-F238E27FC236}">
                <ns2:creationId id="{9191B83F-08FA-4ABC-853A-83F4A0B6AA7D}"/>
              </a:ext>
            </a:extLst>
          </p:cNvPr>
          <p:cNvSpPr>
            <a:spLocks noGrp="1"/>
          </p:cNvSpPr>
          <p:nvPr/>
        </p:nvSpPr>
        <p:spPr>
          <a:xfrm>
            <a:off x="6305550" y="309562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在同一处核对当前业务状态。</a:t>
            </a:r>
          </a:p>
        </p:txBody>
      </p:sp>
      <p:sp>
        <p:nvSpPr>
          <p:cNvPr id="14" name="">
            <a:extLst>
              <a:ext uri="{FF2B5EF4-FFF2-40B4-BE49-F238E27FC236}">
                <ns2:creationId id="{DC2D18E7-1C10-4ECC-853D-CD15E009017D}"/>
              </a:ext>
            </a:extLst>
          </p:cNvPr>
          <p:cNvSpPr>
            <a:spLocks noGrp="1"/>
          </p:cNvSpPr>
          <p:nvPr/>
        </p:nvSpPr>
        <p:spPr>
          <a:xfrm>
            <a:off x="6305550" y="3676650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业务状态与传输状态分开</a:t>
            </a:r>
          </a:p>
        </p:txBody>
      </p:sp>
      <p:sp>
        <p:nvSpPr>
          <p:cNvPr id="15" name="">
            <a:extLst>
              <a:ext uri="{FF2B5EF4-FFF2-40B4-BE49-F238E27FC236}">
                <ns2:creationId id="{BC9E6B83-DB42-4BA8-8B7F-BA09CD56987D}"/>
              </a:ext>
            </a:extLst>
          </p:cNvPr>
          <p:cNvSpPr>
            <a:spLocks noGrp="1"/>
          </p:cNvSpPr>
          <p:nvPr/>
        </p:nvSpPr>
        <p:spPr>
          <a:xfrm>
            <a:off x="6305550" y="4114800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消息送达，不等于工作完成。</a:t>
            </a:r>
          </a:p>
        </p:txBody>
      </p:sp>
      <p:sp>
        <p:nvSpPr>
          <p:cNvPr id="16" name="">
            <a:extLst>
              <a:ext uri="{FF2B5EF4-FFF2-40B4-BE49-F238E27FC236}">
                <ns2:creationId id="{8C4C84B4-BB79-4C38-9BDB-C5F7E66401E5}"/>
              </a:ext>
            </a:extLst>
          </p:cNvPr>
          <p:cNvSpPr>
            <a:spLocks noGrp="1"/>
          </p:cNvSpPr>
          <p:nvPr/>
        </p:nvSpPr>
        <p:spPr>
          <a:xfrm>
            <a:off x="6305550" y="469582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版本、责任和证据可追溯</a:t>
            </a:r>
          </a:p>
        </p:txBody>
      </p:sp>
      <p:sp>
        <p:nvSpPr>
          <p:cNvPr id="17" name="">
            <a:extLst>
              <a:ext uri="{FF2B5EF4-FFF2-40B4-BE49-F238E27FC236}">
                <ns2:creationId id="{2CA56935-E462-4F18-9F86-B28447114BAD}"/>
              </a:ext>
            </a:extLst>
          </p:cNvPr>
          <p:cNvSpPr>
            <a:spLocks noGrp="1"/>
          </p:cNvSpPr>
          <p:nvPr/>
        </p:nvSpPr>
        <p:spPr>
          <a:xfrm>
            <a:off x="6305550" y="513397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每次交付都能回答：实际验证了什么。</a:t>
            </a:r>
          </a:p>
        </p:txBody>
      </p:sp>
      <p:sp>
        <p:nvSpPr>
          <p:cNvPr id="18" name="">
            <a:extLst>
              <a:ext uri="{FF2B5EF4-FFF2-40B4-BE49-F238E27FC236}">
                <ns2:creationId id="{7479E7BD-31B6-4B80-A6A1-10B0C3FA0C9D}"/>
              </a:ext>
            </a:extLst>
          </p:cNvPr>
          <p:cNvSpPr>
            <a:spLocks noGrp="1"/>
          </p:cNvSpPr>
          <p:nvPr/>
        </p:nvSpPr>
        <p:spPr>
          <a:xfrm>
            <a:off x="781050" y="6038850"/>
            <a:ext cx="1066800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1D6FA5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我的目标：减少重复维护，让交付更可靠。</a:t>
            </a:r>
          </a:p>
        </p:txBody>
      </p:sp>
    </p:spTree>
    <p:extLst>
      <p:ext uri="{BB962C8B-B14F-4D97-AF65-F5344CB8AC3E}">
        <ns3:creationId val="1678567202"/>
      </p:ext>
    </p:extLst>
  </p:cSld>
</p:sld>
</file>

<file path=ppt/slides/slide2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E58A8604-2CFF-41CB-BAAA-E702B622389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01124581-3385-460D-9A53-6BA6F747D4D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FDCB076B-581D-4C50-97FC-31282EF2E5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第二次“蒸馏”：把协作经验写成 Skill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468B5171-9239-4016-961C-AACC171727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26240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从“记住我的偏好”，到可重复执行的判断方法。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0A533102-B262-4CA0-AEEE-FF352098B3B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28950" y="3143250"/>
            <a:ext cx="3238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E6068C77-FDBF-45C4-B92C-EFBAFA7C34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34075" y="3143250"/>
            <a:ext cx="3238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EF4A9F01-AE8A-40B7-8022-F91EE67FDB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39200" y="3143250"/>
            <a:ext cx="323850" cy="1"/>
          </a:xfrm>
          <a:prstGeom prst="line">
            <a:avLst/>
          </a:prstGeom>
          <a:noFill/>
          <a:ln w="28575">
            <a:solidFill>
              <a:srgbClr val="347EAE"/>
            </a:solidFill>
            <a:tailEnd type="triangle" w="lg" len="lg"/>
          </a:ln>
        </p:spPr>
      </p:sp>
      <p:sp>
        <p:nvSpPr>
          <p:cNvPr id="11" name="Ellipse 11">
            <a:extLst>
              <a:ext uri="{FF2B5EF4-FFF2-40B4-BE49-F238E27FC236}">
                <ns2:creationId id="{B0767878-1923-4258-8728-31006C32286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57325" y="2124075"/>
            <a:ext cx="609600" cy="6096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12" name="Ellipse 12">
            <a:extLst>
              <a:ext uri="{FF2B5EF4-FFF2-40B4-BE49-F238E27FC236}">
                <ns2:creationId id="{4EDBBB5B-285B-4F62-8632-5672BB3D7A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14475" y="2181225"/>
            <a:ext cx="495300" cy="49530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13" name="TextBox 13">
            <a:extLst>
              <a:ext uri="{FF2B5EF4-FFF2-40B4-BE49-F238E27FC236}">
                <ns2:creationId id="{4FCEFD3A-C42A-47CD-93EE-13700E9515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56994" y="2349818"/>
            <a:ext cx="21026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4" name="Line 14">
            <a:extLst>
              <a:ext uri="{FF2B5EF4-FFF2-40B4-BE49-F238E27FC236}">
                <ns2:creationId id="{59A56DA5-63D4-4E30-9FA1-0F718AFF1D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62125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385AE25F-3F62-4B59-BA51-8F0EB513AD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933700"/>
            <a:ext cx="2381250" cy="2381250"/>
          </a:xfrm>
          <a:prstGeom prst="roundRect">
            <a:avLst>
              <a:gd name="adj" fmla="val 48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60E8B583-3EDC-4698-BC5F-AFAE24047A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4800" y="3305175"/>
            <a:ext cx="127000" cy="9525"/>
          </a:xfrm>
          <a:custGeom>
            <a:rect l="l" t="t" r="r" b="b"/>
            <a:pathLst>
              <a:path w="127000" h="9525">
                <a:moveTo>
                  <a:pt x="0" y="0"/>
                </a:moveTo>
                <a:lnTo>
                  <a:pt x="1270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DB815C47-0079-4C09-80CF-D8179C32BC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4800" y="336867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B5C9AC56-167D-4274-A902-E4D4772D8E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95425" y="3225800"/>
            <a:ext cx="285750" cy="269875"/>
          </a:xfrm>
          <a:custGeom>
            <a:rect l="l" t="t" r="r" b="b"/>
            <a:pathLst>
              <a:path w="285750" h="269875">
                <a:moveTo>
                  <a:pt x="174625" y="222250"/>
                </a:moveTo>
                <a:lnTo>
                  <a:pt x="158750" y="222250"/>
                </a:lnTo>
                <a:lnTo>
                  <a:pt x="79375" y="269875"/>
                </a:lnTo>
                <a:lnTo>
                  <a:pt x="79375" y="222250"/>
                </a:lnTo>
                <a:lnTo>
                  <a:pt x="47625" y="222250"/>
                </a:lnTo>
                <a:cubicBezTo>
                  <a:pt x="21322" y="222250"/>
                  <a:pt x="0" y="200928"/>
                  <a:pt x="0" y="174625"/>
                </a:cubicBezTo>
                <a:lnTo>
                  <a:pt x="0" y="47625"/>
                </a:lnTo>
                <a:cubicBezTo>
                  <a:pt x="0" y="21322"/>
                  <a:pt x="21322" y="0"/>
                  <a:pt x="47625" y="0"/>
                </a:cubicBezTo>
                <a:lnTo>
                  <a:pt x="238125" y="0"/>
                </a:lnTo>
                <a:cubicBezTo>
                  <a:pt x="264428" y="0"/>
                  <a:pt x="285750" y="21322"/>
                  <a:pt x="285750" y="47625"/>
                </a:cubicBezTo>
                <a:lnTo>
                  <a:pt x="285750" y="119062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196B9892-1F89-4DA0-8C1A-FD62E8535B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49425" y="351155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0" y="159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0" name="Freeform 20">
            <a:extLst>
              <a:ext uri="{FF2B5EF4-FFF2-40B4-BE49-F238E27FC236}">
                <ns2:creationId id="{D7CD64E8-EA16-461F-AD2D-C6216138AD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25612" y="3397224"/>
            <a:ext cx="58059" cy="66701"/>
          </a:xfrm>
          <a:custGeom>
            <a:rect l="l" t="t" r="r" b="b"/>
            <a:pathLst>
              <a:path w="58059" h="66701">
                <a:moveTo>
                  <a:pt x="23812" y="66701"/>
                </a:moveTo>
                <a:cubicBezTo>
                  <a:pt x="38459" y="66654"/>
                  <a:pt x="51178" y="56609"/>
                  <a:pt x="54619" y="42373"/>
                </a:cubicBezTo>
                <a:cubicBezTo>
                  <a:pt x="58059" y="28136"/>
                  <a:pt x="51331" y="13391"/>
                  <a:pt x="38322" y="6661"/>
                </a:cubicBezTo>
                <a:cubicBezTo>
                  <a:pt x="25319" y="0"/>
                  <a:pt x="9440" y="3177"/>
                  <a:pt x="0" y="14329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2" name="TextBox 22">
            <a:extLst>
              <a:ext uri="{FF2B5EF4-FFF2-40B4-BE49-F238E27FC236}">
                <ns2:creationId id="{8F745EFC-EDED-447B-B816-44B6F16D73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3902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对话中的纠偏</a:t>
            </a:r>
          </a:p>
        </p:txBody>
      </p:sp>
      <p:sp>
        <p:nvSpPr>
          <p:cNvPr id="23" name="Line 23">
            <a:extLst>
              <a:ext uri="{FF2B5EF4-FFF2-40B4-BE49-F238E27FC236}">
                <ns2:creationId id="{B5B8A218-A7AC-440A-9794-8328E16B7F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4171950"/>
            <a:ext cx="1809750" cy="9525"/>
          </a:xfrm>
          <a:custGeom>
            <a:rect l="l" t="t" r="r" b="b"/>
            <a:pathLst>
              <a:path w="1809750" h="9525">
                <a:moveTo>
                  <a:pt x="0" y="0"/>
                </a:moveTo>
                <a:lnTo>
                  <a:pt x="1809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4" name="TextBox 24">
            <a:extLst>
              <a:ext uri="{FF2B5EF4-FFF2-40B4-BE49-F238E27FC236}">
                <ns2:creationId id="{93FA48C4-D799-495C-BAB6-31FD36F57D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" y="434435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例如：不能用自测代替验收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FFF33BE5-3F45-4DE3-9E3F-EA82AE4D91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7748" y="468439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问题在共同工作时才暴露</a:t>
            </a:r>
          </a:p>
        </p:txBody>
      </p:sp>
      <p:sp>
        <p:nvSpPr>
          <p:cNvPr id="27" name="Ellipse 27">
            <a:extLst>
              <a:ext uri="{FF2B5EF4-FFF2-40B4-BE49-F238E27FC236}">
                <ns2:creationId id="{93DD41C9-9DEB-4BA6-B95A-BD08CC5FBB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62450" y="2124075"/>
            <a:ext cx="609600" cy="6096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28" name="Ellipse 28">
            <a:extLst>
              <a:ext uri="{FF2B5EF4-FFF2-40B4-BE49-F238E27FC236}">
                <ns2:creationId id="{2F581476-B9F5-47A4-96CB-DE5BACD41B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9600" y="2181225"/>
            <a:ext cx="495300" cy="49530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29" name="TextBox 29">
            <a:extLst>
              <a:ext uri="{FF2B5EF4-FFF2-40B4-BE49-F238E27FC236}">
                <ns2:creationId id="{5963F5FB-A976-4EDB-9459-4F05A9B4B62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36241" y="23498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30" name="Line 30">
            <a:extLst>
              <a:ext uri="{FF2B5EF4-FFF2-40B4-BE49-F238E27FC236}">
                <ns2:creationId id="{E7571FF6-7A2C-492C-A0ED-3031F28960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31" name="Rectangle 31">
            <a:extLst>
              <a:ext uri="{FF2B5EF4-FFF2-40B4-BE49-F238E27FC236}">
                <ns2:creationId id="{2218F465-A700-4FC6-AA87-DFAF58FBF3B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76625" y="2933700"/>
            <a:ext cx="2381250" cy="2381250"/>
          </a:xfrm>
          <a:prstGeom prst="roundRect">
            <a:avLst>
              <a:gd name="adj" fmla="val 48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8E248B66-11E4-4F3C-8546-07BBC1F6CA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6425" y="3225800"/>
            <a:ext cx="254000" cy="269875"/>
          </a:xfrm>
          <a:custGeom>
            <a:rect l="l" t="t" r="r" b="b"/>
            <a:pathLst>
              <a:path w="254000" h="269875">
                <a:moveTo>
                  <a:pt x="0" y="0"/>
                </a:moveTo>
                <a:lnTo>
                  <a:pt x="254000" y="0"/>
                </a:lnTo>
                <a:lnTo>
                  <a:pt x="254000" y="34481"/>
                </a:lnTo>
                <a:cubicBezTo>
                  <a:pt x="253998" y="42900"/>
                  <a:pt x="250652" y="50975"/>
                  <a:pt x="244697" y="56928"/>
                </a:cubicBezTo>
                <a:lnTo>
                  <a:pt x="174625" y="127000"/>
                </a:lnTo>
                <a:lnTo>
                  <a:pt x="174625" y="238125"/>
                </a:lnTo>
                <a:lnTo>
                  <a:pt x="79375" y="269875"/>
                </a:lnTo>
                <a:lnTo>
                  <a:pt x="79375" y="134937"/>
                </a:lnTo>
                <a:lnTo>
                  <a:pt x="8255" y="56705"/>
                </a:lnTo>
                <a:cubicBezTo>
                  <a:pt x="2944" y="50862"/>
                  <a:pt x="1" y="43250"/>
                  <a:pt x="0" y="35354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3" name="TextBox 33">
            <a:extLst>
              <a:ext uri="{FF2B5EF4-FFF2-40B4-BE49-F238E27FC236}">
                <ns2:creationId id="{70993FF3-01BD-49AE-B8E2-77D1A48C62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29027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提炼适用条件</a:t>
            </a:r>
          </a:p>
        </p:txBody>
      </p:sp>
      <p:sp>
        <p:nvSpPr>
          <p:cNvPr id="34" name="Line 34">
            <a:extLst>
              <a:ext uri="{FF2B5EF4-FFF2-40B4-BE49-F238E27FC236}">
                <ns2:creationId id="{8362190E-14A2-4010-BB44-8C6965B1E5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62375" y="4171950"/>
            <a:ext cx="1809750" cy="9525"/>
          </a:xfrm>
          <a:custGeom>
            <a:rect l="l" t="t" r="r" b="b"/>
            <a:pathLst>
              <a:path w="1809750" h="9525">
                <a:moveTo>
                  <a:pt x="0" y="0"/>
                </a:moveTo>
                <a:lnTo>
                  <a:pt x="1809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35" name="TextBox 35">
            <a:extLst>
              <a:ext uri="{FF2B5EF4-FFF2-40B4-BE49-F238E27FC236}">
                <ns2:creationId id="{802ABC67-E439-42A7-95BE-BFFE07DDE4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63829" y="4344352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哪些交付、哪些角色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CC125044-1CB7-479A-A308-1B62883C98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595" y="468439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写得过宽触发多余审查</a:t>
            </a:r>
          </a:p>
        </p:txBody>
      </p:sp>
      <p:sp>
        <p:nvSpPr>
          <p:cNvPr id="38" name="Ellipse 38">
            <a:extLst>
              <a:ext uri="{FF2B5EF4-FFF2-40B4-BE49-F238E27FC236}">
                <ns2:creationId id="{6932F9A0-2A0F-4768-BDBE-CA6D6F3F2E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67575" y="2124075"/>
            <a:ext cx="609600" cy="6096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39" name="Ellipse 39">
            <a:extLst>
              <a:ext uri="{FF2B5EF4-FFF2-40B4-BE49-F238E27FC236}">
                <ns2:creationId id="{51AD44E7-89CD-4F0B-89D3-3DC8B7B3A3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24725" y="2181225"/>
            <a:ext cx="495300" cy="49530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40" name="TextBox 40">
            <a:extLst>
              <a:ext uri="{FF2B5EF4-FFF2-40B4-BE49-F238E27FC236}">
                <ns2:creationId id="{DB2ABE6C-3E4A-495B-9DCC-9C84AC1E15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41366" y="23498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1" name="Line 41">
            <a:extLst>
              <a:ext uri="{FF2B5EF4-FFF2-40B4-BE49-F238E27FC236}">
                <ns2:creationId id="{310D55ED-A127-4030-B014-9050F51939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42" name="Rectangle 42">
            <a:extLst>
              <a:ext uri="{FF2B5EF4-FFF2-40B4-BE49-F238E27FC236}">
                <ns2:creationId id="{B6B803EB-A457-4113-A0B7-24FE1FF412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81750" y="2933700"/>
            <a:ext cx="2381250" cy="2381250"/>
          </a:xfrm>
          <a:prstGeom prst="roundRect">
            <a:avLst>
              <a:gd name="adj" fmla="val 48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17A1580F-30A3-44C4-B3D9-4AF223E460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60581" y="3202956"/>
            <a:ext cx="299688" cy="299688"/>
          </a:xfrm>
          <a:custGeom>
            <a:rect l="l" t="t" r="r" b="b"/>
            <a:pathLst>
              <a:path w="299688" h="299688">
                <a:moveTo>
                  <a:pt x="123254" y="27877"/>
                </a:moveTo>
                <a:cubicBezTo>
                  <a:pt x="130016" y="0"/>
                  <a:pt x="169672" y="0"/>
                  <a:pt x="176435" y="27877"/>
                </a:cubicBezTo>
                <a:cubicBezTo>
                  <a:pt x="178493" y="36371"/>
                  <a:pt x="184484" y="43371"/>
                  <a:pt x="192558" y="46716"/>
                </a:cubicBezTo>
                <a:cubicBezTo>
                  <a:pt x="200633" y="50061"/>
                  <a:pt x="209819" y="49349"/>
                  <a:pt x="217281" y="44799"/>
                </a:cubicBezTo>
                <a:cubicBezTo>
                  <a:pt x="241776" y="29877"/>
                  <a:pt x="269827" y="57912"/>
                  <a:pt x="254905" y="82423"/>
                </a:cubicBezTo>
                <a:cubicBezTo>
                  <a:pt x="250362" y="89882"/>
                  <a:pt x="249651" y="99061"/>
                  <a:pt x="252992" y="107131"/>
                </a:cubicBezTo>
                <a:cubicBezTo>
                  <a:pt x="256334" y="115200"/>
                  <a:pt x="263325" y="121190"/>
                  <a:pt x="271812" y="123253"/>
                </a:cubicBezTo>
                <a:cubicBezTo>
                  <a:pt x="299688" y="130016"/>
                  <a:pt x="299688" y="169672"/>
                  <a:pt x="271812" y="176435"/>
                </a:cubicBezTo>
                <a:cubicBezTo>
                  <a:pt x="263318" y="178493"/>
                  <a:pt x="256317" y="184484"/>
                  <a:pt x="252972" y="192558"/>
                </a:cubicBezTo>
                <a:cubicBezTo>
                  <a:pt x="249627" y="200633"/>
                  <a:pt x="250339" y="209819"/>
                  <a:pt x="254889" y="217281"/>
                </a:cubicBezTo>
                <a:cubicBezTo>
                  <a:pt x="269812" y="241776"/>
                  <a:pt x="241776" y="269827"/>
                  <a:pt x="217265" y="254905"/>
                </a:cubicBezTo>
                <a:cubicBezTo>
                  <a:pt x="209806" y="250362"/>
                  <a:pt x="200627" y="249651"/>
                  <a:pt x="192558" y="252992"/>
                </a:cubicBezTo>
                <a:cubicBezTo>
                  <a:pt x="184488" y="256334"/>
                  <a:pt x="178498" y="263325"/>
                  <a:pt x="176435" y="271812"/>
                </a:cubicBezTo>
                <a:cubicBezTo>
                  <a:pt x="169672" y="299688"/>
                  <a:pt x="130016" y="299688"/>
                  <a:pt x="123254" y="271812"/>
                </a:cubicBezTo>
                <a:cubicBezTo>
                  <a:pt x="121195" y="263318"/>
                  <a:pt x="115204" y="256317"/>
                  <a:pt x="107130" y="252972"/>
                </a:cubicBezTo>
                <a:cubicBezTo>
                  <a:pt x="99056" y="249627"/>
                  <a:pt x="89869" y="250339"/>
                  <a:pt x="82407" y="254889"/>
                </a:cubicBezTo>
                <a:cubicBezTo>
                  <a:pt x="57912" y="269812"/>
                  <a:pt x="29861" y="241776"/>
                  <a:pt x="44783" y="217265"/>
                </a:cubicBezTo>
                <a:cubicBezTo>
                  <a:pt x="49327" y="209806"/>
                  <a:pt x="50037" y="200627"/>
                  <a:pt x="46696" y="192558"/>
                </a:cubicBezTo>
                <a:cubicBezTo>
                  <a:pt x="43355" y="184488"/>
                  <a:pt x="36363" y="178498"/>
                  <a:pt x="27877" y="176435"/>
                </a:cubicBezTo>
                <a:cubicBezTo>
                  <a:pt x="0" y="169672"/>
                  <a:pt x="0" y="130016"/>
                  <a:pt x="27877" y="123253"/>
                </a:cubicBezTo>
                <a:cubicBezTo>
                  <a:pt x="36371" y="121195"/>
                  <a:pt x="43371" y="115204"/>
                  <a:pt x="46716" y="107130"/>
                </a:cubicBezTo>
                <a:cubicBezTo>
                  <a:pt x="50061" y="99056"/>
                  <a:pt x="49349" y="89869"/>
                  <a:pt x="44799" y="82407"/>
                </a:cubicBezTo>
                <a:cubicBezTo>
                  <a:pt x="29877" y="57912"/>
                  <a:pt x="57912" y="29861"/>
                  <a:pt x="82423" y="44783"/>
                </a:cubicBezTo>
                <a:cubicBezTo>
                  <a:pt x="98298" y="54435"/>
                  <a:pt x="118872" y="45895"/>
                  <a:pt x="123254" y="27877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7E1B6095-AC8E-4D99-A4CE-BC3B39C731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78675" y="3305175"/>
            <a:ext cx="79375" cy="95250"/>
          </a:xfrm>
          <a:custGeom>
            <a:rect l="l" t="t" r="r" b="b"/>
            <a:pathLst>
              <a:path w="79375" h="95250">
                <a:moveTo>
                  <a:pt x="0" y="0"/>
                </a:moveTo>
                <a:lnTo>
                  <a:pt x="0" y="95250"/>
                </a:lnTo>
                <a:lnTo>
                  <a:pt x="79375" y="47625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6" name="TextBox 46">
            <a:extLst>
              <a:ext uri="{FF2B5EF4-FFF2-40B4-BE49-F238E27FC236}">
                <ns2:creationId id="{0AA23675-6B33-4FEB-8E89-1D9E2EF373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86527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形成操作方法</a:t>
            </a:r>
          </a:p>
        </p:txBody>
      </p:sp>
      <p:sp>
        <p:nvSpPr>
          <p:cNvPr id="47" name="Line 47">
            <a:extLst>
              <a:ext uri="{FF2B5EF4-FFF2-40B4-BE49-F238E27FC236}">
                <ns2:creationId id="{08A901A3-4700-4603-A159-08A49D0917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4171950"/>
            <a:ext cx="1809750" cy="9525"/>
          </a:xfrm>
          <a:custGeom>
            <a:rect l="l" t="t" r="r" b="b"/>
            <a:pathLst>
              <a:path w="1809750" h="9525">
                <a:moveTo>
                  <a:pt x="0" y="0"/>
                </a:moveTo>
                <a:lnTo>
                  <a:pt x="1809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48" name="TextBox 48">
            <a:extLst>
              <a:ext uri="{FF2B5EF4-FFF2-40B4-BE49-F238E27FC236}">
                <ns2:creationId id="{3F635AE8-4147-4B04-859B-7040FBDC38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21329" y="4344352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检查事实与业务语义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B5E7ABAB-5518-40E1-9F47-2AD73A3018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7540" y="468439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新执行者也能照做</a:t>
            </a:r>
          </a:p>
        </p:txBody>
      </p:sp>
      <p:sp>
        <p:nvSpPr>
          <p:cNvPr id="51" name="Ellipse 51">
            <a:extLst>
              <a:ext uri="{FF2B5EF4-FFF2-40B4-BE49-F238E27FC236}">
                <ns2:creationId id="{1CE4B73A-0F84-423F-892B-5288A8CBC7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72700" y="2124075"/>
            <a:ext cx="609600" cy="609600"/>
          </a:xfrm>
          <a:prstGeom prst="ellipse">
            <a:avLst/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2700000" scaled="1"/>
          </a:gradFill>
          <a:ln>
            <a:noFill/>
          </a:ln>
        </p:spPr>
      </p:sp>
      <p:sp>
        <p:nvSpPr>
          <p:cNvPr id="52" name="Ellipse 52">
            <a:extLst>
              <a:ext uri="{FF2B5EF4-FFF2-40B4-BE49-F238E27FC236}">
                <ns2:creationId id="{0AA8BC2B-2A9E-445D-A0CC-79C4029405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29850" y="2181225"/>
            <a:ext cx="495300" cy="495300"/>
          </a:xfrm>
          <a:prstGeom prst="ellipse">
            <a:avLst/>
          </a:prstGeom>
          <a:noFill/>
          <a:ln w="14288">
            <a:solidFill>
              <a:srgbClr val="60768B">
                <a:alpha val="40000"/>
              </a:srgbClr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C57194FF-372A-45C7-9096-6828106B7C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6491" y="23498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4" name="Line 54">
            <a:extLst>
              <a:ext uri="{FF2B5EF4-FFF2-40B4-BE49-F238E27FC236}">
                <ns2:creationId id="{19C1ED38-8F7F-45E7-B09A-7970B3D353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0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347EAE"/>
            </a:solidFill>
            <a:prstDash val="dash"/>
          </a:ln>
        </p:spPr>
      </p:sp>
      <p:sp>
        <p:nvSpPr>
          <p:cNvPr id="55" name="Rectangle 55">
            <a:extLst>
              <a:ext uri="{FF2B5EF4-FFF2-40B4-BE49-F238E27FC236}">
                <ns2:creationId id="{6E514EC9-5795-4AB6-AB45-5BC2F34AA3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86875" y="2933700"/>
            <a:ext cx="2333625" cy="2381250"/>
          </a:xfrm>
          <a:prstGeom prst="roundRect">
            <a:avLst>
              <a:gd name="adj" fmla="val 4898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700051F0-1A06-4542-B894-D34EDDF18F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53675" y="320992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F6F698DA-35F9-4E0D-BF27-DB3D4259BEE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69550" y="3305175"/>
            <a:ext cx="63500" cy="9525"/>
          </a:xfrm>
          <a:custGeom>
            <a:rect l="l" t="t" r="r" b="b"/>
            <a:pathLst>
              <a:path w="63500" h="9525">
                <a:moveTo>
                  <a:pt x="0" y="0"/>
                </a:moveTo>
                <a:lnTo>
                  <a:pt x="635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BEC4771F-8AA1-48F5-892A-80488D6D43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04497" y="3209925"/>
            <a:ext cx="193606" cy="285750"/>
          </a:xfrm>
          <a:custGeom>
            <a:rect l="l" t="t" r="r" b="b"/>
            <a:pathLst>
              <a:path w="193606" h="285750">
                <a:moveTo>
                  <a:pt x="65053" y="0"/>
                </a:moveTo>
                <a:lnTo>
                  <a:pt x="65053" y="95250"/>
                </a:lnTo>
                <a:lnTo>
                  <a:pt x="1553" y="269875"/>
                </a:lnTo>
                <a:cubicBezTo>
                  <a:pt x="0" y="272999"/>
                  <a:pt x="4" y="276671"/>
                  <a:pt x="1564" y="279791"/>
                </a:cubicBezTo>
                <a:cubicBezTo>
                  <a:pt x="3125" y="282911"/>
                  <a:pt x="6059" y="285118"/>
                  <a:pt x="9490" y="285750"/>
                </a:cubicBezTo>
                <a:lnTo>
                  <a:pt x="184115" y="285750"/>
                </a:lnTo>
                <a:cubicBezTo>
                  <a:pt x="187546" y="285118"/>
                  <a:pt x="190481" y="282911"/>
                  <a:pt x="192041" y="279791"/>
                </a:cubicBezTo>
                <a:cubicBezTo>
                  <a:pt x="193601" y="276671"/>
                  <a:pt x="193606" y="272999"/>
                  <a:pt x="192053" y="269875"/>
                </a:cubicBezTo>
                <a:lnTo>
                  <a:pt x="128553" y="95250"/>
                </a:lnTo>
                <a:lnTo>
                  <a:pt x="128553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0" name="TextBox 60">
            <a:extLst>
              <a:ext uri="{FF2B5EF4-FFF2-40B4-BE49-F238E27FC236}">
                <ns2:creationId id="{DD674E47-584F-4B78-9127-2157783C00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02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用新案例验证</a:t>
            </a:r>
          </a:p>
        </p:txBody>
      </p:sp>
      <p:sp>
        <p:nvSpPr>
          <p:cNvPr id="61" name="Line 61">
            <a:extLst>
              <a:ext uri="{FF2B5EF4-FFF2-40B4-BE49-F238E27FC236}">
                <ns2:creationId id="{5E92431A-620A-4F85-91AD-7EFEEA168E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72625" y="4171950"/>
            <a:ext cx="1762125" cy="9525"/>
          </a:xfrm>
          <a:custGeom>
            <a:rect l="l" t="t" r="r" b="b"/>
            <a:pathLst>
              <a:path w="1762125" h="9525">
                <a:moveTo>
                  <a:pt x="0" y="0"/>
                </a:moveTo>
                <a:lnTo>
                  <a:pt x="1762125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62" name="TextBox 62">
            <a:extLst>
              <a:ext uri="{FF2B5EF4-FFF2-40B4-BE49-F238E27FC236}">
                <ns2:creationId id="{A6411481-5A73-41A6-AECD-DA75751E5C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22180" y="434435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修订而非无限叠加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B11708B5-D9D1-4732-97C1-8A343AC37D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80270" y="468439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区分偏好、方法与权限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D2B2FA58-7913-4B69-BC31-ACCF428D19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36051" y="5754052"/>
            <a:ext cx="451989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Skill 的价值：让新执行者知道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何时适用、怎么检查、什么证据不足</a:t>
            </a:r>
          </a:p>
        </p:txBody>
      </p:sp>
      <p:sp>
        <p:nvSpPr>
          <p:cNvPr id="66" name="TextBox 66">
            <a:extLst>
              <a:ext uri="{FF2B5EF4-FFF2-40B4-BE49-F238E27FC236}">
                <ns2:creationId id="{8CC3FBED-4BA7-41A1-85F6-C56BC6ED5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85192" y="6028849"/>
            <a:ext cx="322161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不是把聊天记录复制进去，也不是让 AI 代替人批准</a:t>
            </a:r>
          </a:p>
        </p:txBody>
      </p:sp>
      <p:sp>
        <p:nvSpPr>
          <p:cNvPr id="68" name="TextBox 68">
            <a:extLst>
              <a:ext uri="{FF2B5EF4-FFF2-40B4-BE49-F238E27FC236}">
                <ns2:creationId id="{93B309A2-F6F1-4769-8DFF-0405CC591617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26</a:t>
            </a:r>
          </a:p>
        </p:txBody>
      </p:sp>
    </p:spTree>
    <p:extLst>
      <p:ext uri="{BB962C8B-B14F-4D97-AF65-F5344CB8AC3E}">
        <ns3:creationId val="459138437"/>
      </p:ext>
    </p:extLst>
  </p:cSld>
</p:sld>
</file>

<file path=ppt/slides/slide2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3994E254-3923-4D4C-AB8E-B40A6B67D43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88680CEF-96CB-4654-9386-CD6AD830BF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3AE7BE88-BC3E-43C2-80EA-ED9F05BB09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审查的价值：发现真实使用中的失败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D742A96A-69AA-4F99-9344-412C1827B1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55377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检查代码之外，还要打开页面、走业务、核对结果。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6D5C687-115E-4683-BEC5-4EC1BB14F1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40CD8D7C-0FA9-46D5-8197-E7A867C788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F0FA5406-B1D7-4ED0-80DC-8661AEE8CB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3496" y="14149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业务与设计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712ADCFC-A6CA-4A61-AFB7-3B4A63E97E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5200" y="2032000"/>
            <a:ext cx="127000" cy="127000"/>
          </a:xfrm>
          <a:custGeom>
            <a:rect l="l" t="t" r="r" b="b"/>
            <a:pathLst>
              <a:path w="127000" h="127000">
                <a:moveTo>
                  <a:pt x="0" y="127000"/>
                </a:moveTo>
                <a:lnTo>
                  <a:pt x="31750" y="31750"/>
                </a:lnTo>
                <a:lnTo>
                  <a:pt x="127000" y="0"/>
                </a:lnTo>
                <a:lnTo>
                  <a:pt x="95250" y="95250"/>
                </a:lnTo>
                <a:lnTo>
                  <a:pt x="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B99C378F-72E8-43C7-86AC-623EC7C7F9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1952625"/>
            <a:ext cx="285750" cy="285750"/>
          </a:xfrm>
          <a:custGeom>
            <a:rect l="l" t="t" r="r" b="b"/>
            <a:pathLst>
              <a:path w="285750" h="285750">
                <a:moveTo>
                  <a:pt x="0" y="142875"/>
                </a:moveTo>
                <a:cubicBezTo>
                  <a:pt x="0" y="221783"/>
                  <a:pt x="63967" y="285750"/>
                  <a:pt x="142875" y="285750"/>
                </a:cubicBezTo>
                <a:cubicBezTo>
                  <a:pt x="221783" y="285750"/>
                  <a:pt x="285750" y="221783"/>
                  <a:pt x="285750" y="142875"/>
                </a:cubicBezTo>
                <a:cubicBezTo>
                  <a:pt x="285750" y="63967"/>
                  <a:pt x="221783" y="0"/>
                  <a:pt x="142875" y="0"/>
                </a:cubicBezTo>
                <a:cubicBezTo>
                  <a:pt x="63967" y="0"/>
                  <a:pt x="0" y="63967"/>
                  <a:pt x="0" y="14287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B8B31FF5-4C6A-43E9-80DA-16999E9514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1952625"/>
            <a:ext cx="9525" cy="31750"/>
          </a:xfrm>
          <a:custGeom>
            <a:rect l="l" t="t" r="r" b="b"/>
            <a:pathLst>
              <a:path w="9525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64C123E5-B46E-4C69-9B86-6CB122E3C6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2206625"/>
            <a:ext cx="9525" cy="31750"/>
          </a:xfrm>
          <a:custGeom>
            <a:rect l="l" t="t" r="r" b="b"/>
            <a:pathLst>
              <a:path w="9525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7E448966-6C8F-4704-810D-B4EB2E632B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2095500"/>
            <a:ext cx="31750" cy="9525"/>
          </a:xfrm>
          <a:custGeom>
            <a:rect l="l" t="t" r="r" b="b"/>
            <a:pathLst>
              <a:path w="31750" h="9525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D439244E-8114-4B88-8FA6-277A68F526B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9825" y="2095500"/>
            <a:ext cx="31750" cy="9525"/>
          </a:xfrm>
          <a:custGeom>
            <a:rect l="l" t="t" r="r" b="b"/>
            <a:pathLst>
              <a:path w="31750" h="9525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7" name="TextBox 17">
            <a:extLst>
              <a:ext uri="{FF2B5EF4-FFF2-40B4-BE49-F238E27FC236}">
                <ns2:creationId id="{09EDDCF0-A7CA-4676-A50D-878435A16E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1952625"/>
            <a:ext cx="233838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对象、术语、信息顺序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BEF983FD-0A73-4602-81D1-019FF2A88F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5536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页面对不对，用户一眼就能看出任务信息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8E361A52-6F12-4227-92BD-E0999F12DD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782252"/>
            <a:ext cx="28023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读取失败——这是接口测试看不到的失败。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5BF341B2-3838-41A5-91C6-3C86377943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143250"/>
            <a:ext cx="1524000" cy="26670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2FF6107C-355C-45EB-BE9D-7723004D28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05710" y="3227070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验收视角不可缺</a:t>
            </a:r>
          </a:p>
        </p:txBody>
      </p:sp>
      <p:sp>
        <p:nvSpPr>
          <p:cNvPr id="23" name="Rectangle 23">
            <a:extLst>
              <a:ext uri="{FF2B5EF4-FFF2-40B4-BE49-F238E27FC236}">
                <ns2:creationId id="{00214FBB-40D6-4541-B0D1-90B0DCAF43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75F09D25-7701-4F4B-93B4-F1DE0651D5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25" name="TextBox 25">
            <a:extLst>
              <a:ext uri="{FF2B5EF4-FFF2-40B4-BE49-F238E27FC236}">
                <ns2:creationId id="{03C62898-132D-460A-85CE-757A2ED383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10217" y="1414939"/>
            <a:ext cx="28656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QA</a:t>
            </a:r>
          </a:p>
        </p:txBody>
      </p:sp>
      <p:sp>
        <p:nvSpPr>
          <p:cNvPr id="26" name="Freeform 26">
            <a:extLst>
              <a:ext uri="{FF2B5EF4-FFF2-40B4-BE49-F238E27FC236}">
                <ns2:creationId id="{11B2DAC6-F593-4537-9859-C3DA5B3170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00825" y="1952625"/>
            <a:ext cx="222250" cy="222250"/>
          </a:xfrm>
          <a:custGeom>
            <a:rect l="l" t="t" r="r" b="b"/>
            <a:pathLst>
              <a:path w="222250" h="222250">
                <a:moveTo>
                  <a:pt x="0" y="111125"/>
                </a:moveTo>
                <a:cubicBezTo>
                  <a:pt x="0" y="172498"/>
                  <a:pt x="49752" y="222250"/>
                  <a:pt x="111125" y="222250"/>
                </a:cubicBezTo>
                <a:cubicBezTo>
                  <a:pt x="172498" y="222250"/>
                  <a:pt x="222250" y="172498"/>
                  <a:pt x="222250" y="111125"/>
                </a:cubicBezTo>
                <a:cubicBezTo>
                  <a:pt x="222250" y="49752"/>
                  <a:pt x="172498" y="0"/>
                  <a:pt x="111125" y="0"/>
                </a:cubicBezTo>
                <a:cubicBezTo>
                  <a:pt x="49752" y="0"/>
                  <a:pt x="0" y="49752"/>
                  <a:pt x="0" y="1111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D8210A39-0165-460A-A9DB-FE03A8DF8B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91325" y="2143125"/>
            <a:ext cx="95250" cy="95250"/>
          </a:xfrm>
          <a:custGeom>
            <a:rect l="l" t="t" r="r" b="b"/>
            <a:pathLst>
              <a:path w="95250" h="95250">
                <a:moveTo>
                  <a:pt x="95250" y="9525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75B98B3D-5FF7-4389-A7E7-12AA90852B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4325" y="2032000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lnTo>
                  <a:pt x="31750" y="63500"/>
                </a:ln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9336D900-D18D-4BE3-B297-2561E325C5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1952625"/>
            <a:ext cx="233838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主要路径与受影响行为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4924D96A-2A46-4530-9FD5-D78B573460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5536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关键路径是否可复现，受影响的既有行为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4828EFB9-B7D2-414D-9529-B94A540652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78225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是否出现回归。</a:t>
            </a:r>
          </a:p>
        </p:txBody>
      </p:sp>
      <p:sp>
        <p:nvSpPr>
          <p:cNvPr id="33" name="Rectangle 33">
            <a:extLst>
              <a:ext uri="{FF2B5EF4-FFF2-40B4-BE49-F238E27FC236}">
                <ns2:creationId id="{2411A460-C073-4755-B745-D1F088DEAA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3143250"/>
            <a:ext cx="1619250" cy="266700"/>
          </a:xfrm>
          <a:prstGeom prst="roundRect">
            <a:avLst>
              <a:gd name="adj" fmla="val 50000"/>
            </a:avLst>
          </a:prstGeom>
          <a:solidFill>
            <a:srgbClr val="CAE2F2">
              <a:alpha val="14000"/>
            </a:srgbClr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269DA8D8-A2EC-4FF8-B356-3BF6232159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68335" y="3227070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强度与影响匹配</a:t>
            </a:r>
          </a:p>
        </p:txBody>
      </p:sp>
      <p:sp>
        <p:nvSpPr>
          <p:cNvPr id="36" name="Rectangle 36">
            <a:extLst>
              <a:ext uri="{FF2B5EF4-FFF2-40B4-BE49-F238E27FC236}">
                <ns2:creationId id="{2568B38C-02E4-404B-BC0C-369B0B0F303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7" name="Freeform 37">
            <a:extLst>
              <a:ext uri="{FF2B5EF4-FFF2-40B4-BE49-F238E27FC236}">
                <ns2:creationId id="{E3C77CE5-6B56-4FE6-8E0F-CD023406B6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C0A65D31-F094-4399-A9E4-4A4B5589BD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1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专业角色</a:t>
            </a:r>
          </a:p>
        </p:txBody>
      </p:sp>
      <p:sp>
        <p:nvSpPr>
          <p:cNvPr id="39" name="Freeform 39">
            <a:extLst>
              <a:ext uri="{FF2B5EF4-FFF2-40B4-BE49-F238E27FC236}">
                <ns2:creationId id="{6EBBF10F-D5C4-4A28-B1C6-9793D227F9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4401" y="4524375"/>
            <a:ext cx="310011" cy="283305"/>
          </a:xfrm>
          <a:custGeom>
            <a:rect l="l" t="t" r="r" b="b"/>
            <a:pathLst>
              <a:path w="310011" h="283305">
                <a:moveTo>
                  <a:pt x="155727" y="283305"/>
                </a:moveTo>
                <a:cubicBezTo>
                  <a:pt x="56277" y="252478"/>
                  <a:pt x="0" y="147517"/>
                  <a:pt x="29362" y="47625"/>
                </a:cubicBezTo>
                <a:cubicBezTo>
                  <a:pt x="78821" y="49888"/>
                  <a:pt x="127218" y="32807"/>
                  <a:pt x="164299" y="0"/>
                </a:cubicBezTo>
                <a:cubicBezTo>
                  <a:pt x="201380" y="32807"/>
                  <a:pt x="249778" y="49888"/>
                  <a:pt x="299237" y="47625"/>
                </a:cubicBezTo>
                <a:cubicBezTo>
                  <a:pt x="310011" y="84282"/>
                  <a:pt x="309513" y="123332"/>
                  <a:pt x="297808" y="15970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13612CF7-6262-4E10-A25B-77C23422A3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6325" y="4746625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lnTo>
                  <a:pt x="31750" y="63500"/>
                </a:ln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2" name="TextBox 42">
            <a:extLst>
              <a:ext uri="{FF2B5EF4-FFF2-40B4-BE49-F238E27FC236}">
                <ns2:creationId id="{5768D39A-081B-4BA4-A310-04F6313816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4524375"/>
            <a:ext cx="210835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具体风险的专业判断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35737FFC-4466-49A6-90B3-E338263A4B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12540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数据库、架构或安全各自领域内的具体风险，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D77A731C-6446-4CBD-AE48-71C3AB9924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3540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需要不同执行事实与具体检查来支撑。</a:t>
            </a:r>
          </a:p>
        </p:txBody>
      </p:sp>
      <p:sp>
        <p:nvSpPr>
          <p:cNvPr id="46" name="Rectangle 46">
            <a:extLst>
              <a:ext uri="{FF2B5EF4-FFF2-40B4-BE49-F238E27FC236}">
                <ns2:creationId id="{8A310168-A8BA-405D-B9A7-93E0D7CFBB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B7FF1FD0-F7E6-44C0-8A8B-CCD3C280F3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48" name="TextBox 48">
            <a:extLst>
              <a:ext uri="{FF2B5EF4-FFF2-40B4-BE49-F238E27FC236}">
                <ns2:creationId id="{EC6A4E33-BF4B-4534-8324-363D12445A4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6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交付确认</a:t>
            </a:r>
          </a:p>
        </p:txBody>
      </p:sp>
      <p:sp>
        <p:nvSpPr>
          <p:cNvPr id="49" name="Freeform 49">
            <a:extLst>
              <a:ext uri="{FF2B5EF4-FFF2-40B4-BE49-F238E27FC236}">
                <ns2:creationId id="{3146A4EF-1406-4944-90BC-677D7C1056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2575" y="4556125"/>
            <a:ext cx="222250" cy="254000"/>
          </a:xfrm>
          <a:custGeom>
            <a:rect l="l" t="t" r="r" b="b"/>
            <a:pathLst>
              <a:path w="222250" h="254000">
                <a:moveTo>
                  <a:pt x="63500" y="0"/>
                </a:moveTo>
                <a:lnTo>
                  <a:pt x="31750" y="0"/>
                </a:lnTo>
                <a:cubicBezTo>
                  <a:pt x="14215" y="0"/>
                  <a:pt x="0" y="14215"/>
                  <a:pt x="0" y="31750"/>
                </a:cubicBezTo>
                <a:lnTo>
                  <a:pt x="0" y="222250"/>
                </a:lnTo>
                <a:cubicBezTo>
                  <a:pt x="0" y="239785"/>
                  <a:pt x="14215" y="254000"/>
                  <a:pt x="31750" y="254000"/>
                </a:cubicBezTo>
                <a:lnTo>
                  <a:pt x="190500" y="254000"/>
                </a:lnTo>
                <a:cubicBezTo>
                  <a:pt x="208035" y="254000"/>
                  <a:pt x="222250" y="239785"/>
                  <a:pt x="222250" y="222250"/>
                </a:cubicBezTo>
                <a:lnTo>
                  <a:pt x="222250" y="31750"/>
                </a:lnTo>
                <a:cubicBezTo>
                  <a:pt x="222250" y="14215"/>
                  <a:pt x="208035" y="0"/>
                  <a:pt x="190500" y="0"/>
                </a:cubicBezTo>
                <a:lnTo>
                  <a:pt x="1587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FF07263B-F811-47D0-A86E-889F13A7B9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4524375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cubicBezTo>
                  <a:pt x="0" y="14215"/>
                  <a:pt x="14215" y="0"/>
                  <a:pt x="31750" y="0"/>
                </a:cubicBezTo>
                <a:lnTo>
                  <a:pt x="63500" y="0"/>
                </a:lnTo>
                <a:cubicBezTo>
                  <a:pt x="81035" y="0"/>
                  <a:pt x="95250" y="14215"/>
                  <a:pt x="95250" y="31750"/>
                </a:cubicBezTo>
                <a:cubicBezTo>
                  <a:pt x="95250" y="49285"/>
                  <a:pt x="81035" y="63500"/>
                  <a:pt x="63500" y="63500"/>
                </a:cubicBezTo>
                <a:lnTo>
                  <a:pt x="31750" y="63500"/>
                </a:lnTo>
                <a:cubicBezTo>
                  <a:pt x="14215" y="63500"/>
                  <a:pt x="0" y="49285"/>
                  <a:pt x="0" y="317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C9CE66E4-897A-48BC-8899-9C615DDCF8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4667250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lnTo>
                  <a:pt x="31750" y="63500"/>
                </a:lnTo>
                <a:lnTo>
                  <a:pt x="952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49431867-6F78-4906-91DF-46224BE3EB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4524375"/>
            <a:ext cx="233838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版本、入口与演示范围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A09807A2-2F6E-4C46-8D4A-DFB035FD5B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1254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确认当前版本、安装入口、演示范围，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FF745E04-877A-496E-8E94-C45B73FB2E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354002"/>
            <a:ext cx="23422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避免“演示的不是刚改的那一版”。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F605D04A-31E6-42DD-8C8F-D72FC7B2F8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51386" y="6382702"/>
            <a:ext cx="448922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独立的审查需要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不同执行事实和具体检查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——只有角色称谓不算独立</a:t>
            </a:r>
          </a:p>
        </p:txBody>
      </p:sp>
      <p:sp>
        <p:nvSpPr>
          <p:cNvPr id="59" name="TextBox 59">
            <a:extLst>
              <a:ext uri="{FF2B5EF4-FFF2-40B4-BE49-F238E27FC236}">
                <ns2:creationId id="{DC47FCD0-F0DD-476D-B631-D37F5EAAA272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27</a:t>
            </a:r>
          </a:p>
        </p:txBody>
      </p:sp>
    </p:spTree>
    <p:extLst>
      <p:ext uri="{BB962C8B-B14F-4D97-AF65-F5344CB8AC3E}">
        <ns3:creationId val="586709435"/>
      </p:ext>
    </p:extLst>
  </p:cSld>
</p:sld>
</file>

<file path=ppt/slides/slide2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88BAF4C-596F-41BB-B4DD-EA7562E28E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7979A4CB-1BE5-49DA-9C6F-7879838FB07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EC8CAAC6-8F79-4AD1-82DC-850C26D8425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这段协作经历带给我的改变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202CD73E-9C57-40A1-A0C4-392AAE4EDB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73013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AI 放大了能力，也放大了不清楚的目标、责任与规则。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7139046A-C5FB-4F92-82A7-4B8A621203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000" y="1809750"/>
            <a:ext cx="9525" cy="3714750"/>
          </a:xfrm>
          <a:custGeom>
            <a:rect l="l" t="t" r="r" b="b"/>
            <a:pathLst>
              <a:path w="9525" h="3714750">
                <a:moveTo>
                  <a:pt x="0" y="0"/>
                </a:moveTo>
                <a:lnTo>
                  <a:pt x="0" y="3714750"/>
                </a:lnTo>
              </a:path>
            </a:pathLst>
          </a:custGeom>
          <a:noFill/>
          <a:ln w="38100" cap="rnd">
            <a:gradFill>
              <a:gsLst>
                <a:gs pos="0">
                  <a:srgbClr val="347EAE"/>
                </a:gs>
                <a:gs pos="100000">
                  <a:srgbClr val="347EAE"/>
                </a:gs>
              </a:gsLst>
              <a:lin ang="5400000" scaled="1"/>
            </a:gradFill>
          </a:ln>
        </p:spPr>
      </p:sp>
      <p:sp>
        <p:nvSpPr>
          <p:cNvPr id="9" name="Ellipse 9">
            <a:extLst>
              <a:ext uri="{FF2B5EF4-FFF2-40B4-BE49-F238E27FC236}">
                <ns2:creationId id="{4616CAA9-8728-4AD3-A083-D0A41028EA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2038350"/>
            <a:ext cx="495300" cy="4953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10" name="TextBox 10">
            <a:extLst>
              <a:ext uri="{FF2B5EF4-FFF2-40B4-BE49-F238E27FC236}">
                <ns2:creationId id="{D8EB11B1-0E7E-4980-B0C3-F9F52F69C7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6391" y="2221706"/>
            <a:ext cx="17521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1" name="Line 11">
            <a:extLst>
              <a:ext uri="{FF2B5EF4-FFF2-40B4-BE49-F238E27FC236}">
                <ns2:creationId id="{E0C673CE-42E9-446F-9DF9-A79E1375B6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228600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7EAE"/>
            </a:solidFill>
            <a:custDash>
              <a:ds d="200000" sp="150000"/>
            </a:custDash>
          </a:ln>
        </p:spPr>
      </p:sp>
      <p:sp>
        <p:nvSpPr>
          <p:cNvPr id="12" name="Rectangle 12">
            <a:extLst>
              <a:ext uri="{FF2B5EF4-FFF2-40B4-BE49-F238E27FC236}">
                <ns2:creationId id="{FA0BF542-E3B4-483E-B81B-56981DB955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714500"/>
            <a:ext cx="9429750" cy="1143000"/>
          </a:xfrm>
          <a:prstGeom prst="roundRect">
            <a:avLst>
              <a:gd name="adj" fmla="val 1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3" name="Rectangle 13">
            <a:extLst>
              <a:ext uri="{FF2B5EF4-FFF2-40B4-BE49-F238E27FC236}">
                <ns2:creationId id="{CF29DB5B-DEA7-487E-9E0E-D0CF55A75F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828800"/>
            <a:ext cx="57150" cy="9144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923F1268-4803-4786-A05D-775DC3BB63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09850" y="2100262"/>
            <a:ext cx="114300" cy="114300"/>
          </a:xfrm>
          <a:custGeom>
            <a:rect l="l" t="t" r="r" b="b"/>
            <a:pathLst>
              <a:path w="114300" h="114300">
                <a:moveTo>
                  <a:pt x="0" y="57150"/>
                </a:moveTo>
                <a:cubicBezTo>
                  <a:pt x="0" y="88713"/>
                  <a:pt x="25587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7"/>
                  <a:pt x="88713" y="0"/>
                  <a:pt x="57150" y="0"/>
                </a:cubicBezTo>
                <a:cubicBezTo>
                  <a:pt x="25587" y="0"/>
                  <a:pt x="0" y="25587"/>
                  <a:pt x="0" y="571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1FFCEA7C-FC92-4EAD-9C54-2409F807BB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81275" y="2271712"/>
            <a:ext cx="114300" cy="85725"/>
          </a:xfrm>
          <a:custGeom>
            <a:rect l="l" t="t" r="r" b="b"/>
            <a:pathLst>
              <a:path w="114300" h="85725">
                <a:moveTo>
                  <a:pt x="0" y="85725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C59A8F02-CFCE-45C3-A621-E92FD3A166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9862" y="2300288"/>
            <a:ext cx="85725" cy="57150"/>
          </a:xfrm>
          <a:custGeom>
            <a:rect l="l" t="t" r="r" b="b"/>
            <a:pathLst>
              <a:path w="85725" h="57150">
                <a:moveTo>
                  <a:pt x="0" y="28575"/>
                </a:moveTo>
                <a:lnTo>
                  <a:pt x="28575" y="57150"/>
                </a:lnTo>
                <a:lnTo>
                  <a:pt x="8572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8" name="TextBox 18">
            <a:extLst>
              <a:ext uri="{FF2B5EF4-FFF2-40B4-BE49-F238E27FC236}">
                <ns2:creationId id="{977D5C6D-0542-49A6-9908-3EF54041BA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3248" y="2039779"/>
            <a:ext cx="148918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保留人的判断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13C621D1-80F8-41CC-9B27-2BBCC380B0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9915" y="24012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目标、取舍、例外与最终业务责任仍由人持有</a:t>
            </a:r>
          </a:p>
        </p:txBody>
      </p:sp>
      <p:sp>
        <p:nvSpPr>
          <p:cNvPr id="20" name="TextBox 20">
            <a:extLst>
              <a:ext uri="{FF2B5EF4-FFF2-40B4-BE49-F238E27FC236}">
                <ns2:creationId id="{9B6D9B28-79F6-4EB1-B818-6E431971A6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30868" y="263794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现在更能说清楚自己要什么、不要什么</a:t>
            </a:r>
          </a:p>
        </p:txBody>
      </p:sp>
      <p:sp>
        <p:nvSpPr>
          <p:cNvPr id="22" name="Ellipse 22">
            <a:extLst>
              <a:ext uri="{FF2B5EF4-FFF2-40B4-BE49-F238E27FC236}">
                <ns2:creationId id="{1468E8B9-7C72-422C-BCE3-0A782B899A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3419475"/>
            <a:ext cx="495300" cy="4953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2BF89EFC-D506-4404-B43C-B8C3AEE7A1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4826" y="36028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4" name="Line 24">
            <a:extLst>
              <a:ext uri="{FF2B5EF4-FFF2-40B4-BE49-F238E27FC236}">
                <ns2:creationId id="{1B5C5595-4250-4BDE-92EF-160A6299E4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3667125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7EAE"/>
            </a:solidFill>
            <a:custDash>
              <a:ds d="200000" sp="150000"/>
            </a:custDash>
          </a:ln>
        </p:spPr>
      </p:sp>
      <p:sp>
        <p:nvSpPr>
          <p:cNvPr id="25" name="Rectangle 25">
            <a:extLst>
              <a:ext uri="{FF2B5EF4-FFF2-40B4-BE49-F238E27FC236}">
                <ns2:creationId id="{4D9D2864-EEB2-40B7-8746-F4E18979BD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095625"/>
            <a:ext cx="9429750" cy="1143000"/>
          </a:xfrm>
          <a:prstGeom prst="roundRect">
            <a:avLst>
              <a:gd name="adj" fmla="val 1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6" name="Rectangle 26">
            <a:extLst>
              <a:ext uri="{FF2B5EF4-FFF2-40B4-BE49-F238E27FC236}">
                <ns2:creationId id="{470D0FE5-1C0C-4D48-A8C4-7E6F2D2299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209925"/>
            <a:ext cx="57150" cy="9144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27" name="Freeform 27">
            <a:extLst>
              <a:ext uri="{FF2B5EF4-FFF2-40B4-BE49-F238E27FC236}">
                <ns2:creationId id="{F6B10401-D5AB-4054-8378-EF32A93316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32140" y="3475115"/>
            <a:ext cx="269719" cy="269719"/>
          </a:xfrm>
          <a:custGeom>
            <a:rect l="l" t="t" r="r" b="b"/>
            <a:pathLst>
              <a:path w="269719" h="269719">
                <a:moveTo>
                  <a:pt x="110928" y="25089"/>
                </a:moveTo>
                <a:cubicBezTo>
                  <a:pt x="117015" y="0"/>
                  <a:pt x="152705" y="0"/>
                  <a:pt x="158791" y="25089"/>
                </a:cubicBezTo>
                <a:cubicBezTo>
                  <a:pt x="160644" y="32734"/>
                  <a:pt x="166036" y="39034"/>
                  <a:pt x="173302" y="42044"/>
                </a:cubicBezTo>
                <a:cubicBezTo>
                  <a:pt x="180569" y="45055"/>
                  <a:pt x="188837" y="44414"/>
                  <a:pt x="195553" y="40319"/>
                </a:cubicBezTo>
                <a:cubicBezTo>
                  <a:pt x="217599" y="26889"/>
                  <a:pt x="242845" y="52121"/>
                  <a:pt x="229414" y="74181"/>
                </a:cubicBezTo>
                <a:cubicBezTo>
                  <a:pt x="225325" y="80894"/>
                  <a:pt x="224686" y="89155"/>
                  <a:pt x="227693" y="96417"/>
                </a:cubicBezTo>
                <a:cubicBezTo>
                  <a:pt x="230700" y="103680"/>
                  <a:pt x="236993" y="109071"/>
                  <a:pt x="244631" y="110928"/>
                </a:cubicBezTo>
                <a:cubicBezTo>
                  <a:pt x="269719" y="117015"/>
                  <a:pt x="269719" y="152705"/>
                  <a:pt x="244631" y="158791"/>
                </a:cubicBezTo>
                <a:cubicBezTo>
                  <a:pt x="236986" y="160644"/>
                  <a:pt x="230686" y="166036"/>
                  <a:pt x="227675" y="173302"/>
                </a:cubicBezTo>
                <a:cubicBezTo>
                  <a:pt x="224664" y="180569"/>
                  <a:pt x="225305" y="188837"/>
                  <a:pt x="229400" y="195553"/>
                </a:cubicBezTo>
                <a:cubicBezTo>
                  <a:pt x="242830" y="217599"/>
                  <a:pt x="217599" y="242845"/>
                  <a:pt x="195539" y="229414"/>
                </a:cubicBezTo>
                <a:cubicBezTo>
                  <a:pt x="188826" y="225325"/>
                  <a:pt x="180564" y="224686"/>
                  <a:pt x="173302" y="227693"/>
                </a:cubicBezTo>
                <a:cubicBezTo>
                  <a:pt x="166040" y="230700"/>
                  <a:pt x="160649" y="236993"/>
                  <a:pt x="158791" y="244631"/>
                </a:cubicBezTo>
                <a:cubicBezTo>
                  <a:pt x="152705" y="269719"/>
                  <a:pt x="117015" y="269719"/>
                  <a:pt x="110928" y="244631"/>
                </a:cubicBezTo>
                <a:cubicBezTo>
                  <a:pt x="109076" y="236986"/>
                  <a:pt x="103684" y="230686"/>
                  <a:pt x="96417" y="227675"/>
                </a:cubicBezTo>
                <a:cubicBezTo>
                  <a:pt x="89150" y="224664"/>
                  <a:pt x="80882" y="225305"/>
                  <a:pt x="74166" y="229400"/>
                </a:cubicBezTo>
                <a:cubicBezTo>
                  <a:pt x="52121" y="242830"/>
                  <a:pt x="26875" y="217599"/>
                  <a:pt x="40305" y="195539"/>
                </a:cubicBezTo>
                <a:cubicBezTo>
                  <a:pt x="44394" y="188826"/>
                  <a:pt x="45033" y="180564"/>
                  <a:pt x="42026" y="173302"/>
                </a:cubicBezTo>
                <a:cubicBezTo>
                  <a:pt x="39019" y="166040"/>
                  <a:pt x="32727" y="160649"/>
                  <a:pt x="25089" y="158791"/>
                </a:cubicBezTo>
                <a:cubicBezTo>
                  <a:pt x="0" y="152705"/>
                  <a:pt x="0" y="117015"/>
                  <a:pt x="25089" y="110928"/>
                </a:cubicBezTo>
                <a:cubicBezTo>
                  <a:pt x="32734" y="109076"/>
                  <a:pt x="39034" y="103684"/>
                  <a:pt x="42044" y="96417"/>
                </a:cubicBezTo>
                <a:cubicBezTo>
                  <a:pt x="45055" y="89150"/>
                  <a:pt x="44414" y="80882"/>
                  <a:pt x="40319" y="74166"/>
                </a:cubicBezTo>
                <a:cubicBezTo>
                  <a:pt x="26889" y="52121"/>
                  <a:pt x="52121" y="26875"/>
                  <a:pt x="74181" y="40305"/>
                </a:cubicBezTo>
                <a:cubicBezTo>
                  <a:pt x="88468" y="48992"/>
                  <a:pt x="106985" y="41305"/>
                  <a:pt x="110928" y="25089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D1ACC113-248D-4017-9A4F-66DD7010CED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38425" y="3567112"/>
            <a:ext cx="71438" cy="85725"/>
          </a:xfrm>
          <a:custGeom>
            <a:rect l="l" t="t" r="r" b="b"/>
            <a:pathLst>
              <a:path w="71438" h="85725">
                <a:moveTo>
                  <a:pt x="0" y="0"/>
                </a:moveTo>
                <a:lnTo>
                  <a:pt x="0" y="85725"/>
                </a:lnTo>
                <a:lnTo>
                  <a:pt x="71438" y="4286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CFCE1473-9D38-41D8-BA1F-AE93EAA8BC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3248" y="3420904"/>
            <a:ext cx="173071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让规则服务交付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CDC17F2A-0FA4-43A3-A386-A1392C9FC2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9915" y="3782378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简化重复动作，保留关键验证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1C8C6AA8-31B7-40F6-B785-DF403D5F01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30868" y="4019074"/>
            <a:ext cx="40404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能区分“实现完成”与“交付完成”，发现哪些规则本身已成为负担</a:t>
            </a:r>
          </a:p>
        </p:txBody>
      </p:sp>
      <p:sp>
        <p:nvSpPr>
          <p:cNvPr id="34" name="Ellipse 34">
            <a:extLst>
              <a:ext uri="{FF2B5EF4-FFF2-40B4-BE49-F238E27FC236}">
                <ns2:creationId id="{7708A64A-E933-46EF-881A-63501C88C7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4800600"/>
            <a:ext cx="495300" cy="495300"/>
          </a:xfrm>
          <a:prstGeom prst="ellipse">
            <a:avLst/>
          </a:prstGeom>
          <a:solidFill>
            <a:srgbClr val="D3E8F6"/>
          </a:solidFill>
          <a:ln>
            <a:noFill/>
          </a:ln>
        </p:spPr>
      </p:sp>
      <p:sp>
        <p:nvSpPr>
          <p:cNvPr id="35" name="TextBox 35">
            <a:extLst>
              <a:ext uri="{FF2B5EF4-FFF2-40B4-BE49-F238E27FC236}">
                <ns2:creationId id="{FBCA093E-E033-40C1-9B95-5ACC65061D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4826" y="4983956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36" name="Line 36">
            <a:extLst>
              <a:ext uri="{FF2B5EF4-FFF2-40B4-BE49-F238E27FC236}">
                <ns2:creationId id="{F2F74F00-3171-4BF2-8FDF-80F2C36706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504825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7EAE"/>
            </a:solidFill>
            <a:custDash>
              <a:ds d="200000" sp="150000"/>
            </a:custDash>
          </a:ln>
        </p:spPr>
      </p:sp>
      <p:sp>
        <p:nvSpPr>
          <p:cNvPr id="37" name="Rectangle 37">
            <a:extLst>
              <a:ext uri="{FF2B5EF4-FFF2-40B4-BE49-F238E27FC236}">
                <ns2:creationId id="{8272BF4D-8912-4FC1-9ABF-7336A33AD5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4476750"/>
            <a:ext cx="9429750" cy="1143000"/>
          </a:xfrm>
          <a:prstGeom prst="roundRect">
            <a:avLst>
              <a:gd name="adj" fmla="val 1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8" name="Rectangle 38">
            <a:extLst>
              <a:ext uri="{FF2B5EF4-FFF2-40B4-BE49-F238E27FC236}">
                <ns2:creationId id="{EAB47861-A4BC-4D3E-AD03-0534FEA2D3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4591050"/>
            <a:ext cx="57150" cy="9144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39" name="Freeform 39">
            <a:extLst>
              <a:ext uri="{FF2B5EF4-FFF2-40B4-BE49-F238E27FC236}">
                <ns2:creationId id="{0FB70B0E-F62F-4343-93C9-73DA93F593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67000" y="4948238"/>
            <a:ext cx="9525" cy="57150"/>
          </a:xfrm>
          <a:custGeom>
            <a:rect l="l" t="t" r="r" b="b"/>
            <a:pathLst>
              <a:path w="9525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6A07C13B-2F13-4677-9CAC-AEC35B687E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22909" y="4857766"/>
            <a:ext cx="288171" cy="247577"/>
          </a:xfrm>
          <a:custGeom>
            <a:rect l="l" t="t" r="r" b="b"/>
            <a:pathLst>
              <a:path w="288171" h="247577">
                <a:moveTo>
                  <a:pt x="120702" y="13191"/>
                </a:moveTo>
                <a:lnTo>
                  <a:pt x="4888" y="206558"/>
                </a:lnTo>
                <a:cubicBezTo>
                  <a:pt x="30" y="214971"/>
                  <a:pt x="0" y="225330"/>
                  <a:pt x="4810" y="233771"/>
                </a:cubicBezTo>
                <a:cubicBezTo>
                  <a:pt x="9620" y="242213"/>
                  <a:pt x="18548" y="247468"/>
                  <a:pt x="28262" y="247577"/>
                </a:cubicBezTo>
                <a:lnTo>
                  <a:pt x="259920" y="247577"/>
                </a:lnTo>
                <a:cubicBezTo>
                  <a:pt x="269630" y="247465"/>
                  <a:pt x="278553" y="242212"/>
                  <a:pt x="283362" y="233775"/>
                </a:cubicBezTo>
                <a:cubicBezTo>
                  <a:pt x="288171" y="225339"/>
                  <a:pt x="288145" y="214984"/>
                  <a:pt x="283294" y="206572"/>
                </a:cubicBezTo>
                <a:lnTo>
                  <a:pt x="167480" y="13176"/>
                </a:lnTo>
                <a:cubicBezTo>
                  <a:pt x="162524" y="4996"/>
                  <a:pt x="153655" y="0"/>
                  <a:pt x="144091" y="0"/>
                </a:cubicBezTo>
                <a:cubicBezTo>
                  <a:pt x="134527" y="0"/>
                  <a:pt x="125658" y="4996"/>
                  <a:pt x="120702" y="13176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D8C4CD10-943A-41A7-9CFD-AA5F0236F6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67000" y="504825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43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3" name="TextBox 43">
            <a:extLst>
              <a:ext uri="{FF2B5EF4-FFF2-40B4-BE49-F238E27FC236}">
                <ns2:creationId id="{B994368C-69C3-4340-95CA-D7FDCFC67A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3248" y="4802029"/>
            <a:ext cx="148918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承认尚未解决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AFED37F7-91CE-4B1A-B039-27C96959C0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9915" y="516350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连续性、语义漂移、真实收益测量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79FBF73F-5D2B-4F2A-88FD-7A24B8DBC3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30868" y="5400199"/>
            <a:ext cx="28727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机制增加并不保证持续性，仍需观察运行事实</a:t>
            </a:r>
          </a:p>
        </p:txBody>
      </p:sp>
      <p:sp>
        <p:nvSpPr>
          <p:cNvPr id="47" name="TextBox 47">
            <a:extLst>
              <a:ext uri="{FF2B5EF4-FFF2-40B4-BE49-F238E27FC236}">
                <ns2:creationId id="{DB142EF9-0527-4070-9764-CBC2A71BAB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5426" y="6077902"/>
            <a:ext cx="65211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我的做法：从具体协作失败出发，明确事实、责任和结果返回路径。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/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/>
            </a:r>
          </a:p>
        </p:txBody>
      </p:sp>
      <p:sp>
        <p:nvSpPr>
          <p:cNvPr id="49" name="TextBox 49">
            <a:extLst>
              <a:ext uri="{FF2B5EF4-FFF2-40B4-BE49-F238E27FC236}">
                <ns2:creationId id="{8388537F-B31A-4AFB-9259-141FCE457B11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28</a:t>
            </a:r>
          </a:p>
        </p:txBody>
      </p:sp>
    </p:spTree>
    <p:extLst>
      <p:ext uri="{BB962C8B-B14F-4D97-AF65-F5344CB8AC3E}">
        <ns3:creationId val="325180501"/>
      </p:ext>
    </p:extLst>
  </p:cSld>
</p:sld>
</file>

<file path=ppt/slides/slide2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75E1EE7E-4083-410E-9275-AC55EF0040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3ACAA159-C116-4CAC-BE86-D3347B188E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3E8F6">
                  <a:alpha val="12000"/>
                </a:srgbClr>
              </a:gs>
              <a:gs pos="100000">
                <a:srgbClr val="D3E8F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95896100-3245-475F-BF27-3ACE8441497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333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0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46CFF672-80B7-4EE1-8CAD-295CFF0339C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524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30000"/>
              </a:srgbClr>
            </a:solidFill>
          </a:ln>
        </p:spPr>
      </p:sp>
      <p:sp>
        <p:nvSpPr>
          <p:cNvPr id="7" name="Freeform 7">
            <a:extLst>
              <a:ext uri="{FF2B5EF4-FFF2-40B4-BE49-F238E27FC236}">
                <ns2:creationId id="{A27192F2-56A1-468B-BDC5-B80CA0E1A1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953000"/>
            <a:ext cx="7048500" cy="1333500"/>
          </a:xfrm>
          <a:custGeom>
            <a:rect l="l" t="t" r="r" b="b"/>
            <a:pathLst>
              <a:path w="7048500" h="1333500">
                <a:moveTo>
                  <a:pt x="0" y="1333500"/>
                </a:moveTo>
                <a:lnTo>
                  <a:pt x="2667000" y="190500"/>
                </a:lnTo>
                <a:lnTo>
                  <a:pt x="4953000" y="762000"/>
                </a:lnTo>
                <a:lnTo>
                  <a:pt x="7048500" y="0"/>
                </a:lnTo>
              </a:path>
            </a:pathLst>
          </a:custGeom>
          <a:noFill/>
          <a:ln w="9525">
            <a:solidFill>
              <a:srgbClr val="C4D2DE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120831DA-8590-4B0C-A997-C9EBE55E4E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57425" y="5114925"/>
            <a:ext cx="57150" cy="57150"/>
          </a:xfrm>
          <a:prstGeom prst="ellipse">
            <a:avLst/>
          </a:prstGeom>
          <a:solidFill>
            <a:srgbClr val="D3E8F6">
              <a:alpha val="50000"/>
            </a:srgbClr>
          </a:solidFill>
          <a:ln>
            <a:noFill/>
          </a:ln>
        </p:spPr>
      </p:sp>
      <p:sp>
        <p:nvSpPr>
          <p:cNvPr id="9" name="Ellipse 9">
            <a:extLst>
              <a:ext uri="{FF2B5EF4-FFF2-40B4-BE49-F238E27FC236}">
                <ns2:creationId id="{3370E5CC-7700-413F-866C-43460CE2FE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43425" y="5686425"/>
            <a:ext cx="57150" cy="57150"/>
          </a:xfrm>
          <a:prstGeom prst="ellipse">
            <a:avLst/>
          </a:prstGeom>
          <a:solidFill>
            <a:srgbClr val="D3E8F6">
              <a:alpha val="40000"/>
            </a:srgbClr>
          </a:solidFill>
          <a:ln>
            <a:noFill/>
          </a:ln>
        </p:spPr>
      </p:sp>
      <p:sp>
        <p:nvSpPr>
          <p:cNvPr id="10" name="Ellipse 10">
            <a:extLst>
              <a:ext uri="{FF2B5EF4-FFF2-40B4-BE49-F238E27FC236}">
                <ns2:creationId id="{A8E34232-0481-4C05-906C-6765DC18B1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4924425"/>
            <a:ext cx="57150" cy="57150"/>
          </a:xfrm>
          <a:prstGeom prst="ellipse">
            <a:avLst/>
          </a:prstGeom>
          <a:solidFill>
            <a:srgbClr val="D3E8F6">
              <a:alpha val="55000"/>
            </a:srgbClr>
          </a:soli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E7B2930B-F6DB-44B4-8915-92D7DD616B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666750"/>
            <a:ext cx="1143000" cy="1143000"/>
          </a:xfrm>
          <a:prstGeom prst="ellipse">
            <a:avLst/>
          </a:prstGeom>
          <a:noFill/>
          <a:ln w="9525">
            <a:solidFill>
              <a:srgbClr val="C4D2DE"/>
            </a:solidFill>
            <a:custDash>
              <a:ds d="400000" sp="600000"/>
            </a:custDash>
          </a:ln>
        </p:spPr>
      </p:sp>
      <p:sp>
        <p:nvSpPr>
          <p:cNvPr id="12" name="Ellipse 12">
            <a:extLst>
              <a:ext uri="{FF2B5EF4-FFF2-40B4-BE49-F238E27FC236}">
                <ns2:creationId id="{2A8C9B5B-AB35-49AE-912B-76407B8477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381000"/>
            <a:ext cx="1714500" cy="1714500"/>
          </a:xfrm>
          <a:prstGeom prst="ellipse">
            <a:avLst/>
          </a:prstGeom>
          <a:noFill/>
          <a:ln w="4762">
            <a:solidFill>
              <a:srgbClr val="C4D2DE"/>
            </a:solidFill>
            <a:custDash>
              <a:ds d="400000" sp="1000000"/>
            </a:custDash>
          </a:ln>
        </p:spPr>
      </p:sp>
      <p:sp>
        <p:nvSpPr>
          <p:cNvPr id="14" name="TextBox 14">
            <a:extLst>
              <a:ext uri="{FF2B5EF4-FFF2-40B4-BE49-F238E27FC236}">
                <ns2:creationId id="{49CE3DAC-2326-4092-9B6D-E456C3311C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0575" y="1766888"/>
            <a:ext cx="2474619" cy="259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0" b="1" dirty="0">
                <a:gradFill>
                  <a:gsLst>
                    <a:gs pos="0">
                      <a:srgbClr val="1D6FA5">
                        <a:alpha val="85000"/>
                      </a:srgbClr>
                    </a:gs>
                    <a:gs pos="100000">
                      <a:srgbClr val="1D6FA5">
                        <a:alpha val="85000"/>
                      </a:srgbClr>
                    </a:gs>
                  </a:gsLst>
                  <a:lin ang="2700000" scaled="1"/>
                </a:gra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16" name="Rectangle 16">
            <a:extLst>
              <a:ext uri="{FF2B5EF4-FFF2-40B4-BE49-F238E27FC236}">
                <ns2:creationId id="{97DF797C-7F1A-4AD3-9469-4F3AC5B4B5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29000" y="2762250"/>
            <a:ext cx="38100" cy="6096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BE3D8CD5-838D-469F-9EF5-D44B1EA2BD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4745" y="2803208"/>
            <a:ext cx="2978372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数据治理 × AI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528C4384-8FA1-471B-949E-56B9E7BDBB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97605" y="3397568"/>
            <a:ext cx="35833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数据的含义，最终要延伸到行动的含义。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49880512-97FA-4B49-A552-A763552B10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E2B6043F-4925-48C7-94E9-D78E00FA926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786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语义契约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D3E5CE5D-A9FE-4423-BBCB-D5F9AB41863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20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5639C2A6-B87B-4F31-9725-7F30689477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60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差异解释</a:t>
            </a:r>
          </a:p>
        </p:txBody>
      </p:sp>
      <p:sp>
        <p:nvSpPr>
          <p:cNvPr id="24" name="Rectangle 24">
            <a:extLst>
              <a:ext uri="{FF2B5EF4-FFF2-40B4-BE49-F238E27FC236}">
                <ns2:creationId id="{79C9112B-A681-48FD-A6EB-8448A0AA5C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293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8186D8FE-04EC-4657-9F67-3A2B23304D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133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可控协作</a:t>
            </a:r>
          </a:p>
        </p:txBody>
      </p:sp>
      <p:sp>
        <p:nvSpPr>
          <p:cNvPr id="27" name="Line 27">
            <a:extLst>
              <a:ext uri="{FF2B5EF4-FFF2-40B4-BE49-F238E27FC236}">
                <ns2:creationId id="{AA90FA06-84F9-4E51-8618-EDF3025453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6400800"/>
            <a:ext cx="11049000" cy="9525"/>
          </a:xfrm>
          <a:custGeom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8" name="TextBox 28">
            <a:extLst>
              <a:ext uri="{FF2B5EF4-FFF2-40B4-BE49-F238E27FC236}">
                <ns2:creationId id="{8D719151-D0AB-4CA4-894F-15475D602C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022" y="6559391"/>
            <a:ext cx="13825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数据治理与 AI · 第三部分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77FF15AE-8EBC-4370-A496-72ECC6BBD6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5939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29</a:t>
            </a:r>
          </a:p>
        </p:txBody>
      </p:sp>
    </p:spTree>
    <p:extLst>
      <p:ext uri="{BB962C8B-B14F-4D97-AF65-F5344CB8AC3E}">
        <ns3:creationId val="1031845655"/>
      </p:ext>
    </p:extLst>
  </p:cSld>
</p:sld>
</file>

<file path=ppt/slides/slide3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D73EC00D-6C12-49C4-8328-3A63DD32C6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5270FBA-B2CC-4358-9085-289E465D8D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BC06C5C4-C7A0-4CF8-8B19-6CFD4A95C8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我理解的数据治理与 AI 的关系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EA48B6B6-AF0E-4040-85B2-2C1BB2DA87E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1857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治理让 AI 有依据；AI 帮助治理降低工作成本。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03671A7-16D0-4BF7-A6D9-A61BF63AE53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197359BA-0319-4F99-A89B-137FFFEA65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3921" y="1495425"/>
            <a:ext cx="186006" cy="169983"/>
          </a:xfrm>
          <a:custGeom>
            <a:rect l="l" t="t" r="r" b="b"/>
            <a:pathLst>
              <a:path w="186006" h="169983">
                <a:moveTo>
                  <a:pt x="93436" y="169983"/>
                </a:moveTo>
                <a:cubicBezTo>
                  <a:pt x="33766" y="151487"/>
                  <a:pt x="0" y="88510"/>
                  <a:pt x="17617" y="28575"/>
                </a:cubicBezTo>
                <a:cubicBezTo>
                  <a:pt x="47292" y="29933"/>
                  <a:pt x="76331" y="19684"/>
                  <a:pt x="98579" y="0"/>
                </a:cubicBezTo>
                <a:cubicBezTo>
                  <a:pt x="120828" y="19684"/>
                  <a:pt x="149867" y="29933"/>
                  <a:pt x="179542" y="28575"/>
                </a:cubicBezTo>
                <a:cubicBezTo>
                  <a:pt x="186006" y="50569"/>
                  <a:pt x="185708" y="73999"/>
                  <a:pt x="178685" y="95822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9E413611-B5C3-438B-99BF-9BD2D079BC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1628775"/>
            <a:ext cx="57150" cy="38100"/>
          </a:xfrm>
          <a:custGeom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1" name="TextBox 11">
            <a:extLst>
              <a:ext uri="{FF2B5EF4-FFF2-40B4-BE49-F238E27FC236}">
                <ns2:creationId id="{2440407D-9046-4435-89F5-3DE5D65E3FA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0984" y="1510189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数据治理 → AI</a:t>
            </a:r>
          </a:p>
        </p:txBody>
      </p:sp>
      <p:sp>
        <p:nvSpPr>
          <p:cNvPr id="13" name="Rectangle 13">
            <a:extLst>
              <a:ext uri="{FF2B5EF4-FFF2-40B4-BE49-F238E27FC236}">
                <ns2:creationId id="{F740C2A2-B26A-4A9F-BE32-493DC8612F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CAE2F2">
              <a:alpha val="12000"/>
            </a:srgbClr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371E8E0C-4833-4672-B2C5-5192D3172B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504950"/>
            <a:ext cx="161925" cy="152400"/>
          </a:xfrm>
          <a:custGeom>
            <a:rect l="l" t="t" r="r" b="b"/>
            <a:pathLst>
              <a:path w="161925" h="152400">
                <a:moveTo>
                  <a:pt x="123825" y="133350"/>
                </a:moveTo>
                <a:cubicBezTo>
                  <a:pt x="134346" y="133350"/>
                  <a:pt x="142875" y="141879"/>
                  <a:pt x="142875" y="152400"/>
                </a:cubicBezTo>
                <a:cubicBezTo>
                  <a:pt x="142875" y="141879"/>
                  <a:pt x="151404" y="133350"/>
                  <a:pt x="161925" y="133350"/>
                </a:cubicBezTo>
                <a:cubicBezTo>
                  <a:pt x="151404" y="133350"/>
                  <a:pt x="142875" y="124821"/>
                  <a:pt x="142875" y="114300"/>
                </a:cubicBezTo>
                <a:cubicBezTo>
                  <a:pt x="142875" y="124821"/>
                  <a:pt x="134346" y="133350"/>
                  <a:pt x="123825" y="133350"/>
                </a:cubicBezTo>
                <a:moveTo>
                  <a:pt x="123825" y="19050"/>
                </a:moveTo>
                <a:cubicBezTo>
                  <a:pt x="134346" y="19050"/>
                  <a:pt x="142875" y="27579"/>
                  <a:pt x="142875" y="38100"/>
                </a:cubicBezTo>
                <a:cubicBezTo>
                  <a:pt x="142875" y="27579"/>
                  <a:pt x="151404" y="19050"/>
                  <a:pt x="161925" y="19050"/>
                </a:cubicBezTo>
                <a:cubicBezTo>
                  <a:pt x="151404" y="19050"/>
                  <a:pt x="142875" y="10521"/>
                  <a:pt x="142875" y="0"/>
                </a:cubicBezTo>
                <a:cubicBezTo>
                  <a:pt x="142875" y="10521"/>
                  <a:pt x="134346" y="19050"/>
                  <a:pt x="123825" y="19050"/>
                </a:cubicBezTo>
                <a:moveTo>
                  <a:pt x="57150" y="133350"/>
                </a:moveTo>
                <a:cubicBezTo>
                  <a:pt x="57150" y="101787"/>
                  <a:pt x="82737" y="76200"/>
                  <a:pt x="114300" y="76200"/>
                </a:cubicBezTo>
                <a:cubicBezTo>
                  <a:pt x="82737" y="76200"/>
                  <a:pt x="57150" y="50613"/>
                  <a:pt x="57150" y="19050"/>
                </a:cubicBezTo>
                <a:cubicBezTo>
                  <a:pt x="57150" y="50613"/>
                  <a:pt x="31563" y="76200"/>
                  <a:pt x="0" y="76200"/>
                </a:cubicBezTo>
                <a:cubicBezTo>
                  <a:pt x="31563" y="76200"/>
                  <a:pt x="57150" y="101787"/>
                  <a:pt x="57150" y="13335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A24BA272-5F4B-43CB-896D-960BB7FC93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5984" y="1510189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AI → 数据治理</a:t>
            </a:r>
          </a:p>
        </p:txBody>
      </p:sp>
      <p:sp>
        <p:nvSpPr>
          <p:cNvPr id="17" name="Ellipse 17">
            <a:extLst>
              <a:ext uri="{FF2B5EF4-FFF2-40B4-BE49-F238E27FC236}">
                <ns2:creationId id="{3B4C90D6-375B-4210-BBD7-27A41FF51A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0250" y="3476625"/>
            <a:ext cx="571500" cy="571500"/>
          </a:xfrm>
          <a:prstGeom prst="ellipse">
            <a:avLst/>
          </a:prstGeom>
          <a:solidFill>
            <a:srgbClr val="F7F9FC"/>
          </a:solidFill>
          <a:ln w="19050">
            <a:solidFill>
              <a:srgbClr val="C4D2DE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73107FE1-634A-4B2C-945A-3EAA55E9E4A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95988" y="3806825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3AFAA0B8-FDA8-44CC-AA16-EE957D9912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1562" y="3673475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0" name="Freeform 20">
            <a:extLst>
              <a:ext uri="{FF2B5EF4-FFF2-40B4-BE49-F238E27FC236}">
                <ns2:creationId id="{E01BA15E-61F6-4952-AC76-E8894638DE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84888" y="3717925"/>
            <a:ext cx="88900" cy="144463"/>
          </a:xfrm>
          <a:custGeom>
            <a:rect l="l" t="t" r="r" b="b"/>
            <a:pathLst>
              <a:path w="88900" h="144463">
                <a:moveTo>
                  <a:pt x="88900" y="0"/>
                </a:moveTo>
                <a:lnTo>
                  <a:pt x="88900" y="55563"/>
                </a:lnTo>
                <a:cubicBezTo>
                  <a:pt x="88900" y="86249"/>
                  <a:pt x="64024" y="111125"/>
                  <a:pt x="33338" y="111125"/>
                </a:cubicBezTo>
                <a:lnTo>
                  <a:pt x="0" y="111125"/>
                </a:lnTo>
                <a:lnTo>
                  <a:pt x="33338" y="77788"/>
                </a:lnTo>
                <a:moveTo>
                  <a:pt x="33338" y="144463"/>
                </a:moveTo>
                <a:lnTo>
                  <a:pt x="0" y="11112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1" name="Freeform 21">
            <a:extLst>
              <a:ext uri="{FF2B5EF4-FFF2-40B4-BE49-F238E27FC236}">
                <ns2:creationId id="{4CDF6920-D2BC-4219-9664-533B427706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8212" y="3662362"/>
            <a:ext cx="88900" cy="144463"/>
          </a:xfrm>
          <a:custGeom>
            <a:rect l="l" t="t" r="r" b="b"/>
            <a:pathLst>
              <a:path w="88900" h="144463">
                <a:moveTo>
                  <a:pt x="0" y="144463"/>
                </a:moveTo>
                <a:lnTo>
                  <a:pt x="0" y="88900"/>
                </a:lnTo>
                <a:cubicBezTo>
                  <a:pt x="0" y="58214"/>
                  <a:pt x="24876" y="33338"/>
                  <a:pt x="55562" y="33338"/>
                </a:cubicBezTo>
                <a:lnTo>
                  <a:pt x="88900" y="33338"/>
                </a:lnTo>
                <a:lnTo>
                  <a:pt x="55562" y="0"/>
                </a:lnTo>
                <a:moveTo>
                  <a:pt x="55562" y="66675"/>
                </a:moveTo>
                <a:lnTo>
                  <a:pt x="88900" y="33338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D54C8A50-79DA-4EDE-B392-59F3E393BE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08535" y="4170045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互相成就</a:t>
            </a:r>
          </a:p>
        </p:txBody>
      </p:sp>
      <p:sp>
        <p:nvSpPr>
          <p:cNvPr id="24" name="Line 24">
            <a:extLst>
              <a:ext uri="{FF2B5EF4-FFF2-40B4-BE49-F238E27FC236}">
                <ns2:creationId id="{A7017F85-5DB9-4BE4-A811-391D574170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1428750"/>
          </a:xfrm>
          <a:custGeom>
            <a:rect l="l" t="t" r="r" b="b"/>
            <a:pathLst>
              <a:path w="9525" h="1428750">
                <a:moveTo>
                  <a:pt x="0" y="0"/>
                </a:moveTo>
                <a:lnTo>
                  <a:pt x="0" y="142875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400000" sp="400000"/>
            </a:custDash>
          </a:ln>
        </p:spPr>
      </p:sp>
      <p:sp>
        <p:nvSpPr>
          <p:cNvPr id="25" name="Line 25">
            <a:extLst>
              <a:ext uri="{FF2B5EF4-FFF2-40B4-BE49-F238E27FC236}">
                <ns2:creationId id="{B6DE5054-760D-4449-87A8-E6C8878B95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4095750"/>
            <a:ext cx="9525" cy="1428750"/>
          </a:xfrm>
          <a:custGeom>
            <a:rect l="l" t="t" r="r" b="b"/>
            <a:pathLst>
              <a:path w="9525" h="1428750">
                <a:moveTo>
                  <a:pt x="0" y="0"/>
                </a:moveTo>
                <a:lnTo>
                  <a:pt x="0" y="1428750"/>
                </a:lnTo>
              </a:path>
            </a:pathLst>
          </a:custGeom>
          <a:noFill/>
          <a:ln w="14288">
            <a:solidFill>
              <a:srgbClr val="C4D2DE"/>
            </a:solidFill>
            <a:custDash>
              <a:ds d="400000" sp="400000"/>
            </a:custDash>
          </a:ln>
        </p:spPr>
      </p:sp>
      <p:sp>
        <p:nvSpPr>
          <p:cNvPr id="27" name="Rectangle 27">
            <a:extLst>
              <a:ext uri="{FF2B5EF4-FFF2-40B4-BE49-F238E27FC236}">
                <ns2:creationId id="{31D1E644-D2B1-40E2-B3FD-E8D17C25ED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8" name="Rectangle 28">
            <a:extLst>
              <a:ext uri="{FF2B5EF4-FFF2-40B4-BE49-F238E27FC236}">
                <ns2:creationId id="{88646DE0-833F-498B-94F2-A9CDBCE8D7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29" name="TextBox 29">
            <a:extLst>
              <a:ext uri="{FF2B5EF4-FFF2-40B4-BE49-F238E27FC236}">
                <ns2:creationId id="{4A9F7AD1-5E76-47E6-B1AE-6758A969F0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可信对象、口径与版本</a:t>
            </a:r>
          </a:p>
        </p:txBody>
      </p:sp>
      <p:sp>
        <p:nvSpPr>
          <p:cNvPr id="30" name="TextBox 30">
            <a:extLst>
              <a:ext uri="{FF2B5EF4-FFF2-40B4-BE49-F238E27FC236}">
                <ns2:creationId id="{4BD9BF69-171A-482F-8DF1-BBD1A5E0BA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203970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AI 回答建立在被治理的定义之上</a:t>
            </a:r>
          </a:p>
        </p:txBody>
      </p:sp>
      <p:sp>
        <p:nvSpPr>
          <p:cNvPr id="32" name="Rectangle 32">
            <a:extLst>
              <a:ext uri="{FF2B5EF4-FFF2-40B4-BE49-F238E27FC236}">
                <ns2:creationId id="{708BC742-C294-488C-A276-6579ADF3D1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3" name="Rectangle 33">
            <a:extLst>
              <a:ext uri="{FF2B5EF4-FFF2-40B4-BE49-F238E27FC236}">
                <ns2:creationId id="{39E931DF-4DDA-4FA1-9E6F-A62CC9C03C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0C1A9681-4F87-48E4-91F5-01830C5574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来源和权限可追溯</a:t>
            </a:r>
          </a:p>
        </p:txBody>
      </p:sp>
      <p:sp>
        <p:nvSpPr>
          <p:cNvPr id="35" name="TextBox 35">
            <a:extLst>
              <a:ext uri="{FF2B5EF4-FFF2-40B4-BE49-F238E27FC236}">
                <ns2:creationId id="{C4F432DB-434B-44A7-9132-44444832B17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230314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每个结论都能指回证据，而不是黑箱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872F919D-8BB1-44DB-9230-6F9E7F518F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8" name="Rectangle 38">
            <a:extLst>
              <a:ext uri="{FF2B5EF4-FFF2-40B4-BE49-F238E27FC236}">
                <ns2:creationId id="{01D17551-1A07-4B2B-B8BE-15321606F2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D3E8F6"/>
          </a:solidFill>
          <a:ln>
            <a:noFill/>
          </a:ln>
        </p:spPr>
      </p:sp>
      <p:sp>
        <p:nvSpPr>
          <p:cNvPr id="39" name="TextBox 39">
            <a:extLst>
              <a:ext uri="{FF2B5EF4-FFF2-40B4-BE49-F238E27FC236}">
                <ns2:creationId id="{0EDAB1A0-98EB-4D80-AD8A-4979E1D6E6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回答能够被复核</a:t>
            </a:r>
          </a:p>
        </p:txBody>
      </p:sp>
      <p:sp>
        <p:nvSpPr>
          <p:cNvPr id="40" name="TextBox 40">
            <a:extLst>
              <a:ext uri="{FF2B5EF4-FFF2-40B4-BE49-F238E27FC236}">
                <ns2:creationId id="{D6DDE763-65CF-4A3E-9A6D-F990C2E809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16395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可检验，才可信赖</a:t>
            </a:r>
          </a:p>
        </p:txBody>
      </p:sp>
      <p:sp>
        <p:nvSpPr>
          <p:cNvPr id="42" name="Rectangle 42">
            <a:extLst>
              <a:ext uri="{FF2B5EF4-FFF2-40B4-BE49-F238E27FC236}">
                <ns2:creationId id="{BD5BC28B-5B9B-4E00-904E-7AF4F54F8F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3" name="Rectangle 43">
            <a:extLst>
              <a:ext uri="{FF2B5EF4-FFF2-40B4-BE49-F238E27FC236}">
                <ns2:creationId id="{2F35A35B-8377-4894-B72B-250696B132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44" name="TextBox 44">
            <a:extLst>
              <a:ext uri="{FF2B5EF4-FFF2-40B4-BE49-F238E27FC236}">
                <ns2:creationId id="{A0F4EED8-331E-4778-9207-24F9F6A1F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阅读与解释元数据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D15443BF-C5FA-4823-83F7-A6A3A1335F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230314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降低阅读文档、理解字段的人力成本</a:t>
            </a:r>
          </a:p>
        </p:txBody>
      </p:sp>
      <p:sp>
        <p:nvSpPr>
          <p:cNvPr id="47" name="Rectangle 47">
            <a:extLst>
              <a:ext uri="{FF2B5EF4-FFF2-40B4-BE49-F238E27FC236}">
                <ns2:creationId id="{1B114EE4-9A18-415A-B2CE-AFA0785498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8" name="Rectangle 48">
            <a:extLst>
              <a:ext uri="{FF2B5EF4-FFF2-40B4-BE49-F238E27FC236}">
                <ns2:creationId id="{C48AAD84-003B-4BE3-A7E9-4405236C7C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49" name="TextBox 49">
            <a:extLst>
              <a:ext uri="{FF2B5EF4-FFF2-40B4-BE49-F238E27FC236}">
                <ns2:creationId id="{4C06119E-F4B2-4374-8D15-E340125A89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提出差异原因候选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99184B34-EF91-4FDE-B177-41BCD46584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整理差异、给出待核实的假设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A83C4B83-6140-4693-A814-9320D479E2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3" name="Rectangle 53">
            <a:extLst>
              <a:ext uri="{FF2B5EF4-FFF2-40B4-BE49-F238E27FC236}">
                <ns2:creationId id="{5C6DB66E-527B-4878-A517-AA52ABCD69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CAE2F2"/>
          </a:solidFill>
          <a:ln>
            <a:noFill/>
          </a:ln>
        </p:spPr>
      </p:sp>
      <p:sp>
        <p:nvSpPr>
          <p:cNvPr id="54" name="TextBox 54">
            <a:extLst>
              <a:ext uri="{FF2B5EF4-FFF2-40B4-BE49-F238E27FC236}">
                <ns2:creationId id="{13E8CF6B-A9BD-44C0-A898-4B1C2D4D84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辅助变更影响分析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C8635363-F35E-401F-8F28-9B8C2336DCE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218922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血缘核对从“翻文档”变成“查证据”</a:t>
            </a:r>
          </a:p>
        </p:txBody>
      </p:sp>
      <p:sp>
        <p:nvSpPr>
          <p:cNvPr id="57" name="Rectangle 57">
            <a:extLst>
              <a:ext uri="{FF2B5EF4-FFF2-40B4-BE49-F238E27FC236}">
                <ns2:creationId id="{C38932BB-7400-443E-8B5B-F39C5A9717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D3E8F6">
              <a:alpha val="6000"/>
            </a:srgbClr>
          </a:solidFill>
          <a:ln>
            <a:noFill/>
          </a:ln>
        </p:spPr>
      </p:sp>
      <p:sp>
        <p:nvSpPr>
          <p:cNvPr id="58" name="TextBox 58">
            <a:extLst>
              <a:ext uri="{FF2B5EF4-FFF2-40B4-BE49-F238E27FC236}">
                <ns2:creationId id="{829062C4-A779-43B9-B288-4FE9B61E720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5419" y="5917406"/>
            <a:ext cx="472116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防止两个极端：等全部数据完美再用 AI ／ 让 AI 包办所有定义</a:t>
            </a:r>
          </a:p>
        </p:txBody>
      </p:sp>
      <p:sp>
        <p:nvSpPr>
          <p:cNvPr id="59" name="TextBox 59">
            <a:extLst>
              <a:ext uri="{FF2B5EF4-FFF2-40B4-BE49-F238E27FC236}">
                <ns2:creationId id="{82A024A7-84E0-41D7-A763-C48B23B17F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15597" y="6162199"/>
            <a:ext cx="436080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正确切入口：一个清楚的问题 + 有限输入 + 确定性验证 + 可负责的人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09F29E46-3C3B-4D43-AB3F-7F7F759E902B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30</a:t>
            </a:r>
          </a:p>
        </p:txBody>
      </p:sp>
    </p:spTree>
    <p:extLst>
      <p:ext uri="{BB962C8B-B14F-4D97-AF65-F5344CB8AC3E}">
        <ns3:creationId val="1291825347"/>
      </p:ext>
    </p:extLst>
  </p:cSld>
</p:sld>
</file>

<file path=ppt/slides/slide3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73F929F-5B9E-4D33-8A00-502A85F195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385CFCA-4BFA-4240-A6CD-2557DC92BF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58E940F5-4E2D-4011-9C4F-152C8931BC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给业务指标一份“语义契约”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01D548D3-1113-4CC3-A144-10245AACA0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479593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同一个指标名，还不够。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E9257F6B-0806-4FDA-AC7D-2D2033BB95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CCCFE195-FE3A-4B74-885B-7FFA39672E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BBB77813-8951-45F4-A85B-84269727A7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3496" y="14149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对象与粒度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508F637A-B155-4C1F-93F8-250E1D2ED4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7575" y="1952625"/>
            <a:ext cx="127000" cy="127000"/>
          </a:xfrm>
          <a:custGeom>
            <a:rect l="l" t="t" r="r" b="b"/>
            <a:pathLst>
              <a:path w="127000" h="127000">
                <a:moveTo>
                  <a:pt x="0" y="63500"/>
                </a:moveTo>
                <a:cubicBezTo>
                  <a:pt x="0" y="98570"/>
                  <a:pt x="28430" y="127000"/>
                  <a:pt x="63500" y="127000"/>
                </a:cubicBezTo>
                <a:cubicBezTo>
                  <a:pt x="98570" y="127000"/>
                  <a:pt x="127000" y="98570"/>
                  <a:pt x="127000" y="63500"/>
                </a:cubicBezTo>
                <a:cubicBezTo>
                  <a:pt x="127000" y="28430"/>
                  <a:pt x="98570" y="0"/>
                  <a:pt x="63500" y="0"/>
                </a:cubicBezTo>
                <a:cubicBezTo>
                  <a:pt x="28430" y="0"/>
                  <a:pt x="0" y="28430"/>
                  <a:pt x="0" y="6350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F2715923-8729-458C-AB4B-C25CFAC9FD9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2143125"/>
            <a:ext cx="190500" cy="95250"/>
          </a:xfrm>
          <a:custGeom>
            <a:rect l="l" t="t" r="r" b="b"/>
            <a:pathLst>
              <a:path w="190500" h="95250">
                <a:moveTo>
                  <a:pt x="0" y="95250"/>
                </a:moveTo>
                <a:lnTo>
                  <a:pt x="0" y="63500"/>
                </a:lnTo>
                <a:cubicBezTo>
                  <a:pt x="0" y="28430"/>
                  <a:pt x="28430" y="0"/>
                  <a:pt x="63500" y="0"/>
                </a:cubicBezTo>
                <a:lnTo>
                  <a:pt x="127000" y="0"/>
                </a:lnTo>
                <a:cubicBezTo>
                  <a:pt x="162070" y="0"/>
                  <a:pt x="190500" y="28430"/>
                  <a:pt x="190500" y="63500"/>
                </a:cubicBezTo>
                <a:lnTo>
                  <a:pt x="190500" y="952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A961BAF9-D4DB-4949-861F-55765517C1E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2200" y="1954689"/>
            <a:ext cx="47750" cy="123031"/>
          </a:xfrm>
          <a:custGeom>
            <a:rect l="l" t="t" r="r" b="b"/>
            <a:pathLst>
              <a:path w="47750" h="123031">
                <a:moveTo>
                  <a:pt x="0" y="0"/>
                </a:moveTo>
                <a:cubicBezTo>
                  <a:pt x="28097" y="7194"/>
                  <a:pt x="47750" y="32512"/>
                  <a:pt x="47750" y="61516"/>
                </a:cubicBezTo>
                <a:cubicBezTo>
                  <a:pt x="47750" y="90519"/>
                  <a:pt x="28097" y="115837"/>
                  <a:pt x="0" y="123031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D88A9EF8-B63A-44B2-8B63-3FA7F3FAD2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3950" y="2145506"/>
            <a:ext cx="47625" cy="92869"/>
          </a:xfrm>
          <a:custGeom>
            <a:rect l="l" t="t" r="r" b="b"/>
            <a:pathLst>
              <a:path w="47625" h="92869">
                <a:moveTo>
                  <a:pt x="47625" y="92869"/>
                </a:moveTo>
                <a:lnTo>
                  <a:pt x="47625" y="61119"/>
                </a:lnTo>
                <a:cubicBezTo>
                  <a:pt x="47459" y="32299"/>
                  <a:pt x="27905" y="7205"/>
                  <a:pt x="0" y="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2C0919AA-90E5-474A-A358-9C700D76A7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1952625"/>
            <a:ext cx="279844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客户、账户、产品还是机构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F164E7FB-9CAD-4BDB-BF32-44BDC5B4639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5536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主键是什么、按什么粒度计数，写在契约里；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7EA76FF6-60B2-4A92-84B9-CD37CF8EEB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782252"/>
            <a:ext cx="29403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两个执行者独立计算才能得到可比较结果。</a:t>
            </a:r>
          </a:p>
        </p:txBody>
      </p:sp>
      <p:sp>
        <p:nvSpPr>
          <p:cNvPr id="18" name="Rectangle 18">
            <a:extLst>
              <a:ext uri="{FF2B5EF4-FFF2-40B4-BE49-F238E27FC236}">
                <ns2:creationId id="{D6C26BD2-C2EB-4690-A958-988E54ADEB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143250"/>
            <a:ext cx="1428750" cy="266700"/>
          </a:xfrm>
          <a:prstGeom prst="roundRect">
            <a:avLst>
              <a:gd name="adj" fmla="val 50000"/>
            </a:avLst>
          </a:prstGeom>
          <a:solidFill>
            <a:srgbClr val="D3E8F6">
              <a:alpha val="12000"/>
            </a:srgbClr>
          </a:solidFill>
          <a:ln>
            <a:noFill/>
          </a:ln>
        </p:spPr>
      </p:sp>
      <p:sp>
        <p:nvSpPr>
          <p:cNvPr id="19" name="TextBox 19">
            <a:extLst>
              <a:ext uri="{FF2B5EF4-FFF2-40B4-BE49-F238E27FC236}">
                <ns2:creationId id="{EEB555F9-5C0C-4B03-A0EF-5AB0F1C8B1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1761" y="3227070"/>
            <a:ext cx="136162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客户主键 or 账户主键</a:t>
            </a:r>
          </a:p>
        </p:txBody>
      </p:sp>
      <p:sp>
        <p:nvSpPr>
          <p:cNvPr id="21" name="Rectangle 21">
            <a:extLst>
              <a:ext uri="{FF2B5EF4-FFF2-40B4-BE49-F238E27FC236}">
                <ns2:creationId id="{8D274A53-709D-4F0B-9E53-048CDA9208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1EDBF4DE-94E0-48A0-B7E8-08A1009D12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91898548-BD14-4E1E-824A-80444AD9B95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8496" y="14149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范围与条件</a:t>
            </a:r>
          </a:p>
        </p:txBody>
      </p:sp>
      <p:sp>
        <p:nvSpPr>
          <p:cNvPr id="24" name="Freeform 24">
            <a:extLst>
              <a:ext uri="{FF2B5EF4-FFF2-40B4-BE49-F238E27FC236}">
                <ns2:creationId id="{5F66FF7F-6537-4B92-ADB4-F8C35FB1BC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700" y="1968500"/>
            <a:ext cx="254000" cy="269875"/>
          </a:xfrm>
          <a:custGeom>
            <a:rect l="l" t="t" r="r" b="b"/>
            <a:pathLst>
              <a:path w="254000" h="269875">
                <a:moveTo>
                  <a:pt x="0" y="0"/>
                </a:moveTo>
                <a:lnTo>
                  <a:pt x="254000" y="0"/>
                </a:lnTo>
                <a:lnTo>
                  <a:pt x="254000" y="34481"/>
                </a:lnTo>
                <a:cubicBezTo>
                  <a:pt x="253998" y="42900"/>
                  <a:pt x="250652" y="50975"/>
                  <a:pt x="244697" y="56928"/>
                </a:cubicBezTo>
                <a:lnTo>
                  <a:pt x="174625" y="127000"/>
                </a:lnTo>
                <a:lnTo>
                  <a:pt x="174625" y="238125"/>
                </a:lnTo>
                <a:lnTo>
                  <a:pt x="79375" y="269875"/>
                </a:lnTo>
                <a:lnTo>
                  <a:pt x="79375" y="134938"/>
                </a:lnTo>
                <a:lnTo>
                  <a:pt x="8255" y="56706"/>
                </a:lnTo>
                <a:cubicBezTo>
                  <a:pt x="2944" y="50862"/>
                  <a:pt x="1" y="43250"/>
                  <a:pt x="0" y="35354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18062A21-4A86-4E70-966F-C40AC4E10D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1952625"/>
            <a:ext cx="25684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纳入、排除、状态及组织</a:t>
            </a:r>
          </a:p>
        </p:txBody>
      </p:sp>
      <p:sp>
        <p:nvSpPr>
          <p:cNvPr id="26" name="TextBox 26">
            <a:extLst>
              <a:ext uri="{FF2B5EF4-FFF2-40B4-BE49-F238E27FC236}">
                <ns2:creationId id="{634EC9EB-699A-4BE2-BD7B-0642A86A06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5536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冻结客户是否排除？客户转机构后按当时归属</a:t>
            </a:r>
          </a:p>
        </p:txBody>
      </p:sp>
      <p:sp>
        <p:nvSpPr>
          <p:cNvPr id="27" name="TextBox 27">
            <a:extLst>
              <a:ext uri="{FF2B5EF4-FFF2-40B4-BE49-F238E27FC236}">
                <ns2:creationId id="{78C53482-8F74-4768-B3A7-98FF24A6BF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782252"/>
            <a:ext cx="29403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还是当前归属？不明确处显式保留为待决。</a:t>
            </a:r>
          </a:p>
        </p:txBody>
      </p:sp>
      <p:sp>
        <p:nvSpPr>
          <p:cNvPr id="28" name="Rectangle 28">
            <a:extLst>
              <a:ext uri="{FF2B5EF4-FFF2-40B4-BE49-F238E27FC236}">
                <ns2:creationId id="{1034BB30-5702-45EE-AF90-2854A63147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3143250"/>
            <a:ext cx="1619250" cy="266700"/>
          </a:xfrm>
          <a:prstGeom prst="roundRect">
            <a:avLst>
              <a:gd name="adj" fmla="val 50000"/>
            </a:avLst>
          </a:prstGeom>
          <a:solidFill>
            <a:srgbClr val="CAE2F2">
              <a:alpha val="14000"/>
            </a:srgbClr>
          </a:solidFill>
          <a:ln>
            <a:noFill/>
          </a:ln>
        </p:spPr>
      </p:sp>
      <p:sp>
        <p:nvSpPr>
          <p:cNvPr id="29" name="TextBox 29">
            <a:extLst>
              <a:ext uri="{FF2B5EF4-FFF2-40B4-BE49-F238E27FC236}">
                <ns2:creationId id="{ACFAFD4E-1A2C-404E-BF29-E01F9AB46F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50957" y="3227070"/>
            <a:ext cx="142373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不明确 = 待决，非猜测</a:t>
            </a:r>
          </a:p>
        </p:txBody>
      </p:sp>
      <p:sp>
        <p:nvSpPr>
          <p:cNvPr id="31" name="Rectangle 31">
            <a:extLst>
              <a:ext uri="{FF2B5EF4-FFF2-40B4-BE49-F238E27FC236}">
                <ns2:creationId id="{5D2451F1-E34F-4B0F-8BFA-4B7068A45E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28B16267-1129-4E70-BB66-814159E896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B3F50439-95F4-459C-AA02-CE2649B2F7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3496" y="39866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时间与版本</a:t>
            </a:r>
          </a:p>
        </p:txBody>
      </p:sp>
      <p:sp>
        <p:nvSpPr>
          <p:cNvPr id="34" name="Freeform 34">
            <a:extLst>
              <a:ext uri="{FF2B5EF4-FFF2-40B4-BE49-F238E27FC236}">
                <ns2:creationId id="{0F696C91-CC9A-4806-9ED8-A862F9DC33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6950" y="4556125"/>
            <a:ext cx="158750" cy="222250"/>
          </a:xfrm>
          <a:custGeom>
            <a:rect l="l" t="t" r="r" b="b"/>
            <a:pathLst>
              <a:path w="158750" h="222250">
                <a:moveTo>
                  <a:pt x="0" y="31750"/>
                </a:moveTo>
                <a:cubicBezTo>
                  <a:pt x="0" y="14215"/>
                  <a:pt x="14215" y="0"/>
                  <a:pt x="31750" y="0"/>
                </a:cubicBezTo>
                <a:lnTo>
                  <a:pt x="127000" y="0"/>
                </a:lnTo>
                <a:cubicBezTo>
                  <a:pt x="144535" y="0"/>
                  <a:pt x="158750" y="14215"/>
                  <a:pt x="158750" y="31750"/>
                </a:cubicBezTo>
                <a:lnTo>
                  <a:pt x="158750" y="190500"/>
                </a:lnTo>
                <a:cubicBezTo>
                  <a:pt x="158750" y="208035"/>
                  <a:pt x="144535" y="222250"/>
                  <a:pt x="127000" y="222250"/>
                </a:cubicBezTo>
                <a:lnTo>
                  <a:pt x="31750" y="222250"/>
                </a:lnTo>
                <a:cubicBezTo>
                  <a:pt x="14215" y="222250"/>
                  <a:pt x="0" y="208035"/>
                  <a:pt x="0" y="190500"/>
                </a:cubicBezTo>
                <a:lnTo>
                  <a:pt x="0" y="31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5" name="Freeform 35">
            <a:extLst>
              <a:ext uri="{FF2B5EF4-FFF2-40B4-BE49-F238E27FC236}">
                <ns2:creationId id="{A9502A7A-6E22-4F5C-85BC-CCB3332E599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9325" y="4587875"/>
            <a:ext cx="9525" cy="158750"/>
          </a:xfrm>
          <a:custGeom>
            <a:rect l="l" t="t" r="r" b="b"/>
            <a:pathLst>
              <a:path w="9525" h="158750">
                <a:moveTo>
                  <a:pt x="0" y="0"/>
                </a:moveTo>
                <a:lnTo>
                  <a:pt x="0" y="15875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6" name="Freeform 36">
            <a:extLst>
              <a:ext uri="{FF2B5EF4-FFF2-40B4-BE49-F238E27FC236}">
                <ns2:creationId id="{5517DF26-D29F-4B72-8A1B-6FE03FC3F0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1700" y="4603750"/>
            <a:ext cx="9525" cy="127000"/>
          </a:xfrm>
          <a:custGeom>
            <a:rect l="l" t="t" r="r" b="b"/>
            <a:pathLst>
              <a:path w="9525" h="127000">
                <a:moveTo>
                  <a:pt x="0" y="0"/>
                </a:moveTo>
                <a:lnTo>
                  <a:pt x="0" y="12700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874DEB4D-2ECC-476C-AA16-E98BC35F7E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4524375"/>
            <a:ext cx="325850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业务时点、抽取批次、生效规则</a:t>
            </a:r>
          </a:p>
        </p:txBody>
      </p:sp>
      <p:sp>
        <p:nvSpPr>
          <p:cNvPr id="39" name="TextBox 39">
            <a:extLst>
              <a:ext uri="{FF2B5EF4-FFF2-40B4-BE49-F238E27FC236}">
                <ns2:creationId id="{EC44A291-7293-4D0E-9F0A-8B4C67388F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125402"/>
            <a:ext cx="324707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统计哪个时点、用哪一批抽取、生效规则如何；</a:t>
            </a:r>
          </a:p>
        </p:txBody>
      </p:sp>
      <p:sp>
        <p:nvSpPr>
          <p:cNvPr id="40" name="TextBox 40">
            <a:extLst>
              <a:ext uri="{FF2B5EF4-FFF2-40B4-BE49-F238E27FC236}">
                <ns2:creationId id="{3FB107E4-2BC4-428D-8524-AA09F2B99F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35400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业务变化产生新版本，但不悄悄覆盖旧定义。</a:t>
            </a:r>
          </a:p>
        </p:txBody>
      </p:sp>
      <p:sp>
        <p:nvSpPr>
          <p:cNvPr id="42" name="Rectangle 42">
            <a:extLst>
              <a:ext uri="{FF2B5EF4-FFF2-40B4-BE49-F238E27FC236}">
                <ns2:creationId id="{C4BB7E4C-240A-4672-8947-912854A512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5CB44166-57D8-47D5-88DB-3011B3DA28C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44" name="TextBox 44">
            <a:extLst>
              <a:ext uri="{FF2B5EF4-FFF2-40B4-BE49-F238E27FC236}">
                <ns2:creationId id="{E1D16576-0EAF-4C20-9D8F-ADD2E7F49C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8496" y="39866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责任与证据</a:t>
            </a:r>
          </a:p>
        </p:txBody>
      </p:sp>
      <p:sp>
        <p:nvSpPr>
          <p:cNvPr id="45" name="Freeform 45">
            <a:extLst>
              <a:ext uri="{FF2B5EF4-FFF2-40B4-BE49-F238E27FC236}">
                <ns2:creationId id="{D1ADC89B-9238-46FA-B899-99EC0647E4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3700" y="4667250"/>
            <a:ext cx="95250" cy="95250"/>
          </a:xfrm>
          <a:custGeom>
            <a:rect l="l" t="t" r="r" b="b"/>
            <a:pathLst>
              <a:path w="95250" h="95250">
                <a:moveTo>
                  <a:pt x="0" y="47625"/>
                </a:moveTo>
                <a:cubicBezTo>
                  <a:pt x="0" y="73928"/>
                  <a:pt x="21322" y="95250"/>
                  <a:pt x="47625" y="95250"/>
                </a:cubicBezTo>
                <a:cubicBezTo>
                  <a:pt x="73928" y="95250"/>
                  <a:pt x="95250" y="73928"/>
                  <a:pt x="95250" y="47625"/>
                </a:cubicBezTo>
                <a:cubicBezTo>
                  <a:pt x="95250" y="21322"/>
                  <a:pt x="73928" y="0"/>
                  <a:pt x="47625" y="0"/>
                </a:cubicBezTo>
                <a:cubicBezTo>
                  <a:pt x="21322" y="0"/>
                  <a:pt x="0" y="21322"/>
                  <a:pt x="0" y="47625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A9C542B4-B929-4C8C-9462-A1660D3EBB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59575" y="4754562"/>
            <a:ext cx="63500" cy="71438"/>
          </a:xfrm>
          <a:custGeom>
            <a:rect l="l" t="t" r="r" b="b"/>
            <a:pathLst>
              <a:path w="63500" h="71438">
                <a:moveTo>
                  <a:pt x="0" y="0"/>
                </a:moveTo>
                <a:lnTo>
                  <a:pt x="0" y="71438"/>
                </a:lnTo>
                <a:lnTo>
                  <a:pt x="31750" y="47625"/>
                </a:lnTo>
                <a:lnTo>
                  <a:pt x="63500" y="71438"/>
                </a:lnTo>
                <a:lnTo>
                  <a:pt x="635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36B5EA77-7E88-4898-8942-6BFB5A2868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00825" y="4556125"/>
            <a:ext cx="285750" cy="222250"/>
          </a:xfrm>
          <a:custGeom>
            <a:rect l="l" t="t" r="r" b="b"/>
            <a:pathLst>
              <a:path w="285750" h="222250">
                <a:moveTo>
                  <a:pt x="111125" y="222250"/>
                </a:moveTo>
                <a:lnTo>
                  <a:pt x="31750" y="222250"/>
                </a:lnTo>
                <a:cubicBezTo>
                  <a:pt x="14215" y="222250"/>
                  <a:pt x="0" y="208035"/>
                  <a:pt x="0" y="190500"/>
                </a:cubicBezTo>
                <a:lnTo>
                  <a:pt x="0" y="31750"/>
                </a:lnTo>
                <a:cubicBezTo>
                  <a:pt x="0" y="14288"/>
                  <a:pt x="14288" y="0"/>
                  <a:pt x="31750" y="0"/>
                </a:cubicBezTo>
                <a:lnTo>
                  <a:pt x="254000" y="0"/>
                </a:lnTo>
                <a:cubicBezTo>
                  <a:pt x="271535" y="0"/>
                  <a:pt x="285750" y="14215"/>
                  <a:pt x="285750" y="31750"/>
                </a:cubicBezTo>
                <a:lnTo>
                  <a:pt x="285750" y="190500"/>
                </a:lnTo>
                <a:cubicBezTo>
                  <a:pt x="285738" y="201832"/>
                  <a:pt x="279688" y="212298"/>
                  <a:pt x="269875" y="217964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8" name="Freeform 48">
            <a:extLst>
              <a:ext uri="{FF2B5EF4-FFF2-40B4-BE49-F238E27FC236}">
                <ns2:creationId id="{15F9E5E2-4618-4188-B14A-0188B0F412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4619625"/>
            <a:ext cx="190500" cy="9525"/>
          </a:xfrm>
          <a:custGeom>
            <a:rect l="l" t="t" r="r" b="b"/>
            <a:pathLst>
              <a:path w="190500" h="9525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49" name="Freeform 49">
            <a:extLst>
              <a:ext uri="{FF2B5EF4-FFF2-40B4-BE49-F238E27FC236}">
                <ns2:creationId id="{E2BBB0D3-C314-4673-9297-7FC8596C9C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4667250"/>
            <a:ext cx="47625" cy="9525"/>
          </a:xfrm>
          <a:custGeom>
            <a:rect l="l" t="t" r="r" b="b"/>
            <a:pathLst>
              <a:path w="47625" h="9525">
                <a:moveTo>
                  <a:pt x="0" y="0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CF0B99B4-F521-41CE-9EAC-459259034B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4714875"/>
            <a:ext cx="31750" cy="9525"/>
          </a:xfrm>
          <a:custGeom>
            <a:rect l="l" t="t" r="r" b="b"/>
            <a:pathLst>
              <a:path w="31750" h="9525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52" name="TextBox 52">
            <a:extLst>
              <a:ext uri="{FF2B5EF4-FFF2-40B4-BE49-F238E27FC236}">
                <ns2:creationId id="{BCF8BAFE-799E-43D7-B3FC-8758DF89F3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4524375"/>
            <a:ext cx="25684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定义负责人、来源与样本</a:t>
            </a:r>
          </a:p>
        </p:txBody>
      </p:sp>
      <p:sp>
        <p:nvSpPr>
          <p:cNvPr id="53" name="TextBox 53">
            <a:extLst>
              <a:ext uri="{FF2B5EF4-FFF2-40B4-BE49-F238E27FC236}">
                <ns2:creationId id="{CEE8A729-EAC7-48D5-847D-F3A92B26DB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125402"/>
            <a:ext cx="310905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谁确认定义、计算从哪来、拿什么样本核对——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3123A82A-3E59-45ED-BA37-5BB43A1367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354002"/>
            <a:ext cx="346943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确认后的契约可复用到报表、质量规则与 AI 问答。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5B3000FA-D2B2-4724-9B62-26204874AE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53295" y="6382702"/>
            <a:ext cx="32854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不能让 AI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静默猜测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未明确的地方——待决就是待决</a:t>
            </a:r>
          </a:p>
        </p:txBody>
      </p:sp>
      <p:sp>
        <p:nvSpPr>
          <p:cNvPr id="58" name="TextBox 58">
            <a:extLst>
              <a:ext uri="{FF2B5EF4-FFF2-40B4-BE49-F238E27FC236}">
                <ns2:creationId id="{AB1A4F56-2CA4-4885-9BF1-979AF9A2AD82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31</a:t>
            </a:r>
          </a:p>
        </p:txBody>
      </p:sp>
    </p:spTree>
    <p:extLst>
      <p:ext uri="{BB962C8B-B14F-4D97-AF65-F5344CB8AC3E}">
        <ns3:creationId val="885773195"/>
      </p:ext>
    </p:extLst>
  </p:cSld>
</p:sld>
</file>

<file path=ppt/slides/slide3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9453D2A8-32B0-4ABD-9799-7A347DD57B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482E707B-9378-4D78-96AF-E2F3A29447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/>
              </a:gs>
              <a:gs pos="100000">
                <a:srgbClr val="CAE2F2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B7B09D2A-FE7F-48BB-929D-7B9E5DD939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我们的差异解释工作台原型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FDE8C137-0657-45F7-AD1C-444868F2D7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514864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把数字差异还原成定义、样本和可以核对的事项。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0219D9CE-D1D3-42A3-B4F4-AB28C31628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000" y="1238250"/>
            <a:ext cx="10668000" cy="4191000"/>
          </a:xfrm>
          <a:prstGeom prst="roundRect">
            <a:avLst>
              <a:gd name="adj" fmla="val 2273"/>
            </a:avLst>
          </a:prstGeom>
          <a:noFill/>
          <a:ln w="14288">
            <a:solidFill>
              <a:srgbClr val="C4D2DE"/>
            </a:solidFill>
            <a:custDash>
              <a:ds d="400000" sp="266666"/>
            </a:custDash>
          </a:ln>
        </p:spPr>
      </p:sp>
      <p:sp>
        <p:nvSpPr>
          <p:cNvPr id="8" name="TextBox 8">
            <a:extLst>
              <a:ext uri="{FF2B5EF4-FFF2-40B4-BE49-F238E27FC236}">
                <ns2:creationId id="{77120496-7404-4D05-A54D-EBBCAF1A30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669" y="1388745"/>
            <a:ext cx="323866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确定性引擎计算差异 · AI 只在明确证据之上协助解释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BA2B4EB7-9F21-4156-BC4F-65C1ABCB5E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43300" y="3162300"/>
            <a:ext cx="285750" cy="152400"/>
          </a:xfrm>
          <a:custGeom>
            <a:rect l="l" t="t" r="r" b="b"/>
            <a:pathLst>
              <a:path w="285750" h="152400">
                <a:moveTo>
                  <a:pt x="0" y="76200"/>
                </a:moveTo>
                <a:lnTo>
                  <a:pt x="104775" y="76200"/>
                </a:lnTo>
                <a:lnTo>
                  <a:pt x="104775" y="0"/>
                </a:lnTo>
                <a:lnTo>
                  <a:pt x="285750" y="76200"/>
                </a:lnTo>
                <a:lnTo>
                  <a:pt x="104775" y="152400"/>
                </a:lnTo>
                <a:lnTo>
                  <a:pt x="104775" y="114300"/>
                </a:lnTo>
                <a:lnTo>
                  <a:pt x="0" y="114300"/>
                </a:lnTo>
                <a:close/>
              </a:path>
            </a:pathLst>
          </a:custGeom>
          <a:solidFill>
            <a:srgbClr val="347EAE">
              <a:alpha val="70000"/>
            </a:srgbClr>
          </a:solidFill>
          <a:ln>
            <a:noFill/>
          </a:ln>
        </p:spPr>
      </p:sp>
      <p:sp>
        <p:nvSpPr>
          <p:cNvPr id="11" name="Freeform 11">
            <a:extLst>
              <a:ext uri="{FF2B5EF4-FFF2-40B4-BE49-F238E27FC236}">
                <ns2:creationId id="{9DA1E981-2192-48A0-99EA-13A9EAA52A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400800" y="3162300"/>
            <a:ext cx="285750" cy="152400"/>
          </a:xfrm>
          <a:custGeom>
            <a:rect l="l" t="t" r="r" b="b"/>
            <a:pathLst>
              <a:path w="285750" h="152400">
                <a:moveTo>
                  <a:pt x="0" y="76200"/>
                </a:moveTo>
                <a:lnTo>
                  <a:pt x="104775" y="76200"/>
                </a:lnTo>
                <a:lnTo>
                  <a:pt x="104775" y="0"/>
                </a:lnTo>
                <a:lnTo>
                  <a:pt x="285750" y="76200"/>
                </a:lnTo>
                <a:lnTo>
                  <a:pt x="104775" y="152400"/>
                </a:lnTo>
                <a:lnTo>
                  <a:pt x="104775" y="114300"/>
                </a:lnTo>
                <a:lnTo>
                  <a:pt x="0" y="114300"/>
                </a:lnTo>
                <a:close/>
              </a:path>
            </a:pathLst>
          </a:custGeom>
          <a:solidFill>
            <a:srgbClr val="347EAE">
              <a:alpha val="70000"/>
            </a:srgbClr>
          </a:solidFill>
          <a:ln>
            <a:noFill/>
          </a:ln>
        </p:spPr>
      </p:sp>
      <p:sp>
        <p:nvSpPr>
          <p:cNvPr id="12" name="Freeform 12">
            <a:extLst>
              <a:ext uri="{FF2B5EF4-FFF2-40B4-BE49-F238E27FC236}">
                <ns2:creationId id="{56BD7C2F-B270-4BD4-B86C-FB3F4531AD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58300" y="3162300"/>
            <a:ext cx="285750" cy="152400"/>
          </a:xfrm>
          <a:custGeom>
            <a:rect l="l" t="t" r="r" b="b"/>
            <a:pathLst>
              <a:path w="285750" h="152400">
                <a:moveTo>
                  <a:pt x="0" y="76200"/>
                </a:moveTo>
                <a:lnTo>
                  <a:pt x="104775" y="76200"/>
                </a:lnTo>
                <a:lnTo>
                  <a:pt x="104775" y="0"/>
                </a:lnTo>
                <a:lnTo>
                  <a:pt x="285750" y="76200"/>
                </a:lnTo>
                <a:lnTo>
                  <a:pt x="104775" y="152400"/>
                </a:lnTo>
                <a:lnTo>
                  <a:pt x="104775" y="114300"/>
                </a:lnTo>
                <a:lnTo>
                  <a:pt x="0" y="114300"/>
                </a:lnTo>
                <a:close/>
              </a:path>
            </a:pathLst>
          </a:custGeom>
          <a:solidFill>
            <a:srgbClr val="347EAE">
              <a:alpha val="70000"/>
            </a:srgbClr>
          </a:solidFill>
          <a:ln>
            <a:noFill/>
          </a:ln>
        </p:spPr>
      </p:sp>
      <p:sp>
        <p:nvSpPr>
          <p:cNvPr id="14" name="Rectangle 14">
            <a:extLst>
              <a:ext uri="{FF2B5EF4-FFF2-40B4-BE49-F238E27FC236}">
                <ns2:creationId id="{6FB034C0-81E9-4A07-93EA-7F6EAD8114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714500"/>
            <a:ext cx="2571750" cy="3524250"/>
          </a:xfrm>
          <a:prstGeom prst="roundRect">
            <a:avLst>
              <a:gd name="adj" fmla="val 370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0A5D2AC9-0CA0-48CB-A6C9-116B0F2EA2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714500"/>
            <a:ext cx="2571750" cy="590550"/>
          </a:xfrm>
          <a:custGeom>
            <a:rect l="l" t="t" r="r" b="b"/>
            <a:pathLst>
              <a:path w="257175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2457450" y="0"/>
                </a:lnTo>
                <a:cubicBezTo>
                  <a:pt x="2520576" y="0"/>
                  <a:pt x="2571750" y="51174"/>
                  <a:pt x="2571750" y="114300"/>
                </a:cubicBezTo>
                <a:lnTo>
                  <a:pt x="257175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16" name="Rectangle 16">
            <a:extLst>
              <a:ext uri="{FF2B5EF4-FFF2-40B4-BE49-F238E27FC236}">
                <ns2:creationId id="{EAD06DEE-65CA-475E-821B-8FB330F251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049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F7F9FC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1C009C36-488F-4A5C-B07A-78D11CEE19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79216" y="1964531"/>
            <a:ext cx="17521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9E5AEACF-457C-4D73-8C9E-402F07DA11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83055" y="194024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固定输入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9A3F26AB-4924-411E-9BE8-8C5B7D13A8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0618" y="2542699"/>
            <a:ext cx="92187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输入先行锁定</a:t>
            </a:r>
          </a:p>
        </p:txBody>
      </p:sp>
      <p:sp>
        <p:nvSpPr>
          <p:cNvPr id="20" name="TextBox 20">
            <a:extLst>
              <a:ext uri="{FF2B5EF4-FFF2-40B4-BE49-F238E27FC236}">
                <ns2:creationId id="{6CE40CC1-E7BE-4EEF-AA99-6C0357509A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1570" y="281749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同一时点的两份快照，</a:t>
            </a:r>
          </a:p>
        </p:txBody>
      </p:sp>
      <p:sp>
        <p:nvSpPr>
          <p:cNvPr id="21" name="TextBox 21">
            <a:extLst>
              <a:ext uri="{FF2B5EF4-FFF2-40B4-BE49-F238E27FC236}">
                <ns2:creationId id="{D8ED2C89-738A-4340-8A45-A970171F138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1570" y="3007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加同一份语义契约。</a:t>
            </a:r>
          </a:p>
        </p:txBody>
      </p:sp>
      <p:sp>
        <p:nvSpPr>
          <p:cNvPr id="22" name="Line 22">
            <a:extLst>
              <a:ext uri="{FF2B5EF4-FFF2-40B4-BE49-F238E27FC236}">
                <ns2:creationId id="{8B76A74B-C25A-457B-A7A6-BB91FF1823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3000" y="4686300"/>
            <a:ext cx="2190750" cy="9525"/>
          </a:xfrm>
          <a:custGeom>
            <a:rect l="l" t="t" r="r" b="b"/>
            <a:pathLst>
              <a:path w="2190750" h="9525">
                <a:moveTo>
                  <a:pt x="0" y="0"/>
                </a:moveTo>
                <a:lnTo>
                  <a:pt x="2190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23" name="Rectangle 23">
            <a:extLst>
              <a:ext uri="{FF2B5EF4-FFF2-40B4-BE49-F238E27FC236}">
                <ns2:creationId id="{6CE80AF2-AD6B-4954-96A7-F7CA8ABC06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3000" y="4743450"/>
            <a:ext cx="2190750" cy="381000"/>
          </a:xfrm>
          <a:prstGeom prst="roundRect">
            <a:avLst>
              <a:gd name="adj" fmla="val 1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24" name="TextBox 24">
            <a:extLst>
              <a:ext uri="{FF2B5EF4-FFF2-40B4-BE49-F238E27FC236}">
                <ns2:creationId id="{CAC6E0D5-035B-4B2F-8080-27325BB57D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02677" y="4876324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两份快照与契约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E07ABED4-2AB4-4F40-9167-2DF3A36B1E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1714500"/>
            <a:ext cx="2571750" cy="3524250"/>
          </a:xfrm>
          <a:prstGeom prst="roundRect">
            <a:avLst>
              <a:gd name="adj" fmla="val 370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F0B37A32-31E5-4CFD-AD79-A6AD5D6821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1714500"/>
            <a:ext cx="2571750" cy="590550"/>
          </a:xfrm>
          <a:custGeom>
            <a:rect l="l" t="t" r="r" b="b"/>
            <a:pathLst>
              <a:path w="257175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2457450" y="0"/>
                </a:lnTo>
                <a:cubicBezTo>
                  <a:pt x="2520576" y="0"/>
                  <a:pt x="2571750" y="51174"/>
                  <a:pt x="2571750" y="114300"/>
                </a:cubicBezTo>
                <a:lnTo>
                  <a:pt x="257175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28" name="Rectangle 28">
            <a:extLst>
              <a:ext uri="{FF2B5EF4-FFF2-40B4-BE49-F238E27FC236}">
                <ns2:creationId id="{96BD0B68-6065-40A2-AAD1-CB432679F8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624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F7F9FC"/>
          </a:solidFill>
          <a:ln>
            <a:noFill/>
          </a:ln>
        </p:spPr>
      </p:sp>
      <p:sp>
        <p:nvSpPr>
          <p:cNvPr id="29" name="TextBox 29">
            <a:extLst>
              <a:ext uri="{FF2B5EF4-FFF2-40B4-BE49-F238E27FC236}">
                <ns2:creationId id="{0F30D603-1DAE-4D3C-8F4E-94DDD1022C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15151" y="19645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30" name="TextBox 30">
            <a:extLst>
              <a:ext uri="{FF2B5EF4-FFF2-40B4-BE49-F238E27FC236}">
                <ns2:creationId id="{FEA57305-E8A0-4EF1-8604-C29317180B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40555" y="1940242"/>
            <a:ext cx="106941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确定性比较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60E226A8-AED8-456B-BD32-F5DE05805F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88118" y="2542699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规则引擎算差异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9A958998-FED0-48E7-B576-AAD2E781FF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89070" y="281749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按键、范围、时间与规则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D6087704-90B4-4A93-8433-9A9541AC25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89070" y="3007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逐条计算，可重放。</a:t>
            </a:r>
          </a:p>
        </p:txBody>
      </p:sp>
      <p:sp>
        <p:nvSpPr>
          <p:cNvPr id="34" name="Line 34">
            <a:extLst>
              <a:ext uri="{FF2B5EF4-FFF2-40B4-BE49-F238E27FC236}">
                <ns2:creationId id="{71FA7258-FF41-4B86-89AE-7415E162A54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00500" y="4686300"/>
            <a:ext cx="2190750" cy="9525"/>
          </a:xfrm>
          <a:custGeom>
            <a:rect l="l" t="t" r="r" b="b"/>
            <a:pathLst>
              <a:path w="2190750" h="9525">
                <a:moveTo>
                  <a:pt x="0" y="0"/>
                </a:moveTo>
                <a:lnTo>
                  <a:pt x="2190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35" name="Rectangle 35">
            <a:extLst>
              <a:ext uri="{FF2B5EF4-FFF2-40B4-BE49-F238E27FC236}">
                <ns2:creationId id="{63F5FC39-8867-47C5-B27C-758C461BA6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00500" y="4743450"/>
            <a:ext cx="2190750" cy="381000"/>
          </a:xfrm>
          <a:prstGeom prst="roundRect">
            <a:avLst>
              <a:gd name="adj" fmla="val 1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36" name="TextBox 36">
            <a:extLst>
              <a:ext uri="{FF2B5EF4-FFF2-40B4-BE49-F238E27FC236}">
                <ns2:creationId id="{A54E2381-BFD7-45B5-8C71-BCA3452BFC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0658" y="4876324"/>
            <a:ext cx="137043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差异清单（可重算）</a:t>
            </a:r>
          </a:p>
        </p:txBody>
      </p:sp>
      <p:sp>
        <p:nvSpPr>
          <p:cNvPr id="38" name="Rectangle 38">
            <a:extLst>
              <a:ext uri="{FF2B5EF4-FFF2-40B4-BE49-F238E27FC236}">
                <ns2:creationId id="{5289D580-458F-48AA-9D19-52BDBE14CA2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714500"/>
            <a:ext cx="2571750" cy="3524250"/>
          </a:xfrm>
          <a:prstGeom prst="roundRect">
            <a:avLst>
              <a:gd name="adj" fmla="val 3704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4F063FB8-E283-4B85-B1BE-0FD1B82217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714500"/>
            <a:ext cx="2571750" cy="590550"/>
          </a:xfrm>
          <a:custGeom>
            <a:rect l="l" t="t" r="r" b="b"/>
            <a:pathLst>
              <a:path w="257175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2457450" y="0"/>
                </a:lnTo>
                <a:cubicBezTo>
                  <a:pt x="2520576" y="0"/>
                  <a:pt x="2571750" y="51174"/>
                  <a:pt x="2571750" y="114300"/>
                </a:cubicBezTo>
                <a:lnTo>
                  <a:pt x="257175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D3E8F6"/>
          </a:solidFill>
          <a:ln>
            <a:noFill/>
          </a:ln>
        </p:spPr>
      </p:sp>
      <p:sp>
        <p:nvSpPr>
          <p:cNvPr id="40" name="Rectangle 40">
            <a:extLst>
              <a:ext uri="{FF2B5EF4-FFF2-40B4-BE49-F238E27FC236}">
                <ns2:creationId id="{7DFE0CF8-6ADD-47A5-A30A-587766CE98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199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F7F9FC"/>
          </a:solidFill>
          <a:ln>
            <a:noFill/>
          </a:ln>
        </p:spPr>
      </p:sp>
      <p:sp>
        <p:nvSpPr>
          <p:cNvPr id="41" name="TextBox 41">
            <a:extLst>
              <a:ext uri="{FF2B5EF4-FFF2-40B4-BE49-F238E27FC236}">
                <ns2:creationId id="{9A4735F3-8FAD-44AC-B5C3-42CF611FCE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72651" y="19645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DD236044-485D-40FE-A64F-63AB8D9462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8055" y="194024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证据解释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172D0E01-DAF8-44CC-9141-380D6670FA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5618" y="2542699"/>
            <a:ext cx="109382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AI 只在证据之上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4E32C946-D71A-4C7B-84C6-2B02347A75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570" y="28174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每条差异可点击看到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BA3922AA-AB79-4270-BB18-AA9E0C5301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570" y="300799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样本与所用规则。</a:t>
            </a:r>
          </a:p>
        </p:txBody>
      </p:sp>
      <p:sp>
        <p:nvSpPr>
          <p:cNvPr id="46" name="Line 46">
            <a:extLst>
              <a:ext uri="{FF2B5EF4-FFF2-40B4-BE49-F238E27FC236}">
                <ns2:creationId id="{7D78136B-D0F9-4739-9A06-41275BFA0E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686300"/>
            <a:ext cx="2190750" cy="9525"/>
          </a:xfrm>
          <a:custGeom>
            <a:rect l="l" t="t" r="r" b="b"/>
            <a:pathLst>
              <a:path w="2190750" h="9525">
                <a:moveTo>
                  <a:pt x="0" y="0"/>
                </a:moveTo>
                <a:lnTo>
                  <a:pt x="219075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47" name="Rectangle 47">
            <a:extLst>
              <a:ext uri="{FF2B5EF4-FFF2-40B4-BE49-F238E27FC236}">
                <ns2:creationId id="{00F7C7D1-0F1D-4F29-AB08-F7C18B0B956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743450"/>
            <a:ext cx="2190750" cy="381000"/>
          </a:xfrm>
          <a:prstGeom prst="roundRect">
            <a:avLst>
              <a:gd name="adj" fmla="val 1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48" name="TextBox 48">
            <a:extLst>
              <a:ext uri="{FF2B5EF4-FFF2-40B4-BE49-F238E27FC236}">
                <ns2:creationId id="{5ACE07D7-71B7-41A5-B74B-9D26508331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17677" y="4876324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样本与差异贡献</a:t>
            </a:r>
          </a:p>
        </p:txBody>
      </p:sp>
      <p:sp>
        <p:nvSpPr>
          <p:cNvPr id="50" name="Rectangle 50">
            <a:extLst>
              <a:ext uri="{FF2B5EF4-FFF2-40B4-BE49-F238E27FC236}">
                <ns2:creationId id="{70FF278B-F2AA-41AE-918B-DCA51FCEF3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0" y="1714500"/>
            <a:ext cx="1714500" cy="3524250"/>
          </a:xfrm>
          <a:prstGeom prst="roundRect">
            <a:avLst>
              <a:gd name="adj" fmla="val 5556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36688E1E-0E5B-4B27-86A0-2992E530D6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0" y="1714500"/>
            <a:ext cx="1714500" cy="590550"/>
          </a:xfrm>
          <a:custGeom>
            <a:rect l="l" t="t" r="r" b="b"/>
            <a:pathLst>
              <a:path w="171450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1600200" y="0"/>
                </a:lnTo>
                <a:cubicBezTo>
                  <a:pt x="1663326" y="0"/>
                  <a:pt x="1714500" y="51174"/>
                  <a:pt x="1714500" y="114300"/>
                </a:cubicBezTo>
                <a:lnTo>
                  <a:pt x="171450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CAE2F2"/>
          </a:solidFill>
          <a:ln>
            <a:noFill/>
          </a:ln>
        </p:spPr>
      </p:sp>
      <p:sp>
        <p:nvSpPr>
          <p:cNvPr id="52" name="Rectangle 52">
            <a:extLst>
              <a:ext uri="{FF2B5EF4-FFF2-40B4-BE49-F238E27FC236}">
                <ns2:creationId id="{B020875E-9628-40DC-B938-297E8444A1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774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F7F9FC"/>
          </a:solidFill>
          <a:ln>
            <a:noFill/>
          </a:ln>
        </p:spPr>
      </p:sp>
      <p:sp>
        <p:nvSpPr>
          <p:cNvPr id="53" name="TextBox 53">
            <a:extLst>
              <a:ext uri="{FF2B5EF4-FFF2-40B4-BE49-F238E27FC236}">
                <ns2:creationId id="{15B553AC-1EC4-45C9-924A-BB1EDE6175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30151" y="19645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2DE3FB6C-6FA6-4F61-8092-314545ABDD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55555" y="194024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责任处理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A06258AA-1D98-46A7-B95A-2EE5CA599D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03118" y="2542699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人做决定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190EEC1B-297C-4BBD-B76D-73C8E7899A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04070" y="28174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确认、修复、重算，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E233E0B8-FC60-4CB8-8BC4-0BEFD94335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04070" y="3007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动作分派到责任方。</a:t>
            </a:r>
          </a:p>
        </p:txBody>
      </p:sp>
      <p:sp>
        <p:nvSpPr>
          <p:cNvPr id="58" name="Line 58">
            <a:extLst>
              <a:ext uri="{FF2B5EF4-FFF2-40B4-BE49-F238E27FC236}">
                <ns2:creationId id="{942F54B6-916B-44B7-B4B4-41F76D321AB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0" y="4686300"/>
            <a:ext cx="1333500" cy="9525"/>
          </a:xfrm>
          <a:custGeom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C4D2DE"/>
            </a:solidFill>
            <a:prstDash val="dash"/>
          </a:ln>
        </p:spPr>
      </p:sp>
      <p:sp>
        <p:nvSpPr>
          <p:cNvPr id="59" name="Rectangle 59">
            <a:extLst>
              <a:ext uri="{FF2B5EF4-FFF2-40B4-BE49-F238E27FC236}">
                <ns2:creationId id="{8D4FB93F-8126-4355-A787-54B33B16D9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0" y="474345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7F9FC"/>
          </a:solidFill>
          <a:ln w="9525">
            <a:solidFill>
              <a:srgbClr val="C4D2DE"/>
            </a:solidFill>
          </a:ln>
        </p:spPr>
      </p:sp>
      <p:sp>
        <p:nvSpPr>
          <p:cNvPr id="60" name="TextBox 60">
            <a:extLst>
              <a:ext uri="{FF2B5EF4-FFF2-40B4-BE49-F238E27FC236}">
                <ns2:creationId id="{026CA217-FE21-4DFE-83B3-C2E9450FB1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46552" y="4876324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处理与重算结果</a:t>
            </a:r>
          </a:p>
        </p:txBody>
      </p:sp>
      <p:sp>
        <p:nvSpPr>
          <p:cNvPr id="62" name="Rectangle 62">
            <a:extLst>
              <a:ext uri="{FF2B5EF4-FFF2-40B4-BE49-F238E27FC236}">
                <ns2:creationId id="{F307829E-D1D6-4DE6-88CA-87954E78EA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000" y="5619750"/>
            <a:ext cx="10668000" cy="609600"/>
          </a:xfrm>
          <a:prstGeom prst="roundRect">
            <a:avLst>
              <a:gd name="adj" fmla="val 15625"/>
            </a:avLst>
          </a:prstGeom>
          <a:solidFill>
            <a:srgbClr val="E9EFF5"/>
          </a:solidFill>
          <a:ln w="9525">
            <a:solidFill>
              <a:srgbClr val="C4D2DE"/>
            </a:solidFill>
          </a:ln>
        </p:spPr>
      </p:sp>
      <p:sp>
        <p:nvSpPr>
          <p:cNvPr id="63" name="Freeform 63">
            <a:extLst>
              <a:ext uri="{FF2B5EF4-FFF2-40B4-BE49-F238E27FC236}">
                <ns2:creationId id="{B8A44A13-D0AC-4EF7-87D0-5297AFAF8A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71575" y="5888831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4" name="Freeform 64">
            <a:extLst>
              <a:ext uri="{FF2B5EF4-FFF2-40B4-BE49-F238E27FC236}">
                <ns2:creationId id="{D343618E-4D92-49A6-ABA0-16E585689BB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1499" y="5813438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5" name="Freeform 65">
            <a:extLst>
              <a:ext uri="{FF2B5EF4-FFF2-40B4-BE49-F238E27FC236}">
                <ns2:creationId id="{0D5F12DD-5093-4DAC-AEB0-C13364F9F4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71575" y="5972175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347EAE"/>
            </a:solidFill>
          </a:ln>
        </p:spPr>
      </p:sp>
      <p:sp>
        <p:nvSpPr>
          <p:cNvPr id="67" name="TextBox 67">
            <a:extLst>
              <a:ext uri="{FF2B5EF4-FFF2-40B4-BE49-F238E27FC236}">
                <ns2:creationId id="{31873B2E-DCA9-4235-8176-3CE8595AEF4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2565" y="5782628"/>
            <a:ext cx="49646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没有证据就保留</a:t>
            </a:r>
            <a:r>
              <a:rPr lang="zh-CN" sz="105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“未知”</a:t>
            </a:r>
            <a:r>
              <a:rPr lang="zh-CN" sz="1050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——保留一个无法解释的结果，比捏造原因更有价值</a:t>
            </a:r>
          </a:p>
        </p:txBody>
      </p:sp>
      <p:sp>
        <p:nvSpPr>
          <p:cNvPr id="68" name="TextBox 68">
            <a:extLst>
              <a:ext uri="{FF2B5EF4-FFF2-40B4-BE49-F238E27FC236}">
                <ns2:creationId id="{798C8655-AAFD-4FB2-A0CB-7DD4474C57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3518" y="6019324"/>
            <a:ext cx="529351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动作可以是改指标名称、统一比较条件、修复代码或调整业务流程，并不都是改数据</a:t>
            </a:r>
          </a:p>
        </p:txBody>
      </p:sp>
      <p:sp>
        <p:nvSpPr>
          <p:cNvPr id="70" name="TextBox 70">
            <a:extLst>
              <a:ext uri="{FF2B5EF4-FFF2-40B4-BE49-F238E27FC236}">
                <ns2:creationId id="{408E0CC0-18DE-46C1-A65C-F7AB46BC8E6F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32</a:t>
            </a:r>
          </a:p>
        </p:txBody>
      </p:sp>
    </p:spTree>
    <p:extLst>
      <p:ext uri="{BB962C8B-B14F-4D97-AF65-F5344CB8AC3E}">
        <ns3:creationId val="1665848118"/>
      </p:ext>
    </p:extLst>
  </p:cSld>
</p:sld>
</file>

<file path=ppt/slides/slide3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">
            <a:extLst>
              <a:ext uri="{FF2B5EF4-FFF2-40B4-BE49-F238E27FC236}">
                <ns2:creationId id="{9DCEBF48-A731-4A3E-8FE9-16ABB371C4D9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合成案例：12 条记录与 8 个客户</a:t>
            </a:r>
          </a:p>
        </p:txBody>
      </p:sp>
      <p:sp>
        <p:nvSpPr>
          <p:cNvPr id="2" name="">
            <a:extLst>
              <a:ext uri="{FF2B5EF4-FFF2-40B4-BE49-F238E27FC236}">
                <ns2:creationId id="{C02A529F-F014-4BB4-9A1F-23C407B1B020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12 条候选记录 → 统一比较条件后为 8 个客户。</a:t>
            </a:r>
          </a:p>
        </p:txBody>
      </p:sp>
      <p:sp>
        <p:nvSpPr>
          <p:cNvPr id="3" name="">
            <a:extLst>
              <a:ext uri="{FF2B5EF4-FFF2-40B4-BE49-F238E27FC236}">
                <ns2:creationId id="{28910ED0-3C33-4471-A3D2-ECD6A2658B7F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33</a:t>
            </a:r>
          </a:p>
        </p:txBody>
      </p:sp>
      <p:sp>
        <p:nvSpPr>
          <p:cNvPr id="4" name="">
            <a:extLst>
              <a:ext uri="{FF2B5EF4-FFF2-40B4-BE49-F238E27FC236}">
                <ns2:creationId id="{820F79D5-D296-4539-AFD4-81FF61344526}"/>
              </a:ext>
            </a:extLst>
          </p:cNvPr>
          <p:cNvSpPr>
            <a:spLocks noGrp="1"/>
          </p:cNvSpPr>
          <p:nvPr/>
        </p:nvSpPr>
        <p:spPr>
          <a:xfrm>
            <a:off x="781050" y="1619250"/>
            <a:ext cx="1143000" cy="838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5250" b="0">
                <a:solidFill>
                  <a:srgbClr val="192F43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5250" b="0">
                <a:solidFill>
                  <a:srgbClr val="192F43"/>
                </a:solidFill>
                <a:latin typeface="Georgia"/>
                <a:ea typeface="Microsoft YaHei"/>
                <a:cs typeface="Georgia"/>
              </a:defRPr>
            </a:pPr>
            <a:r>
              <a:rPr sz="5250" b="0">
                <a:solidFill>
                  <a:srgbClr val="192F43"/>
                </a:solidFill>
                <a:latin typeface="Georgia"/>
                <a:ea typeface="Microsoft YaHei"/>
                <a:cs typeface="Georgia"/>
              </a:rPr>
              <a:t>12</a:t>
            </a:r>
          </a:p>
        </p:txBody>
      </p:sp>
      <p:sp>
        <p:nvSpPr>
          <p:cNvPr id="5" name="">
            <a:extLst>
              <a:ext uri="{FF2B5EF4-FFF2-40B4-BE49-F238E27FC236}">
                <ns2:creationId id="{6C17F1D7-AEB6-4032-9976-358078473FA7}"/>
              </a:ext>
            </a:extLst>
          </p:cNvPr>
          <p:cNvSpPr>
            <a:spLocks noGrp="1"/>
          </p:cNvSpPr>
          <p:nvPr/>
        </p:nvSpPr>
        <p:spPr>
          <a:xfrm>
            <a:off x="23241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6" name="">
            <a:extLst>
              <a:ext uri="{FF2B5EF4-FFF2-40B4-BE49-F238E27FC236}">
                <ns2:creationId id="{168606A8-C851-4893-8295-DBFAC905F25A}"/>
              </a:ext>
            </a:extLst>
          </p:cNvPr>
          <p:cNvSpPr>
            <a:spLocks noGrp="1"/>
          </p:cNvSpPr>
          <p:nvPr/>
        </p:nvSpPr>
        <p:spPr>
          <a:xfrm>
            <a:off x="40005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7" name="">
            <a:extLst>
              <a:ext uri="{FF2B5EF4-FFF2-40B4-BE49-F238E27FC236}">
                <ns2:creationId id="{840B60EE-54F9-4BDE-95F7-26A5B373D11C}"/>
              </a:ext>
            </a:extLst>
          </p:cNvPr>
          <p:cNvSpPr>
            <a:spLocks noGrp="1"/>
          </p:cNvSpPr>
          <p:nvPr/>
        </p:nvSpPr>
        <p:spPr>
          <a:xfrm>
            <a:off x="56769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8" name="">
            <a:extLst>
              <a:ext uri="{FF2B5EF4-FFF2-40B4-BE49-F238E27FC236}">
                <ns2:creationId id="{BFB1940B-7D57-4E1D-916F-FCEBCBCDCEF5}"/>
              </a:ext>
            </a:extLst>
          </p:cNvPr>
          <p:cNvSpPr>
            <a:spLocks noGrp="1"/>
          </p:cNvSpPr>
          <p:nvPr/>
        </p:nvSpPr>
        <p:spPr>
          <a:xfrm>
            <a:off x="73533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1D6FA5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9" name="">
            <a:extLst>
              <a:ext uri="{FF2B5EF4-FFF2-40B4-BE49-F238E27FC236}">
                <ns2:creationId id="{F123EA00-A552-416D-9D88-CC4AC306EBF5}"/>
              </a:ext>
            </a:extLst>
          </p:cNvPr>
          <p:cNvSpPr>
            <a:spLocks noGrp="1"/>
          </p:cNvSpPr>
          <p:nvPr/>
        </p:nvSpPr>
        <p:spPr>
          <a:xfrm>
            <a:off x="9448800" y="1619250"/>
            <a:ext cx="1943100" cy="838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5250" b="0">
                <a:solidFill>
                  <a:srgbClr val="192F43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5250" b="0">
                <a:solidFill>
                  <a:srgbClr val="192F43"/>
                </a:solidFill>
                <a:latin typeface="Georgia"/>
                <a:ea typeface="Microsoft YaHei"/>
                <a:cs typeface="Georgia"/>
              </a:defRPr>
            </a:pPr>
            <a:r>
              <a:rPr sz="5250" b="0">
                <a:solidFill>
                  <a:srgbClr val="192F43"/>
                </a:solidFill>
                <a:latin typeface="Georgia"/>
                <a:ea typeface="Microsoft YaHei"/>
                <a:cs typeface="Georgia"/>
              </a:rPr>
              <a:t>= 8</a:t>
            </a:r>
          </a:p>
        </p:txBody>
      </p:sp>
      <p:sp>
        <p:nvSpPr>
          <p:cNvPr id="10" name="">
            <a:extLst>
              <a:ext uri="{FF2B5EF4-FFF2-40B4-BE49-F238E27FC236}">
                <ns2:creationId id="{6CE6A8DD-DD09-45E0-A9A2-FCAF763988A8}"/>
              </a:ext>
            </a:extLst>
          </p:cNvPr>
          <p:cNvSpPr>
            <a:spLocks noGrp="1"/>
          </p:cNvSpPr>
          <p:nvPr/>
        </p:nvSpPr>
        <p:spPr>
          <a:xfrm>
            <a:off x="800100" y="2533650"/>
            <a:ext cx="152400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候选记录</a:t>
            </a:r>
          </a:p>
        </p:txBody>
      </p:sp>
      <p:sp>
        <p:nvSpPr>
          <p:cNvPr id="11" name="">
            <a:extLst>
              <a:ext uri="{FF2B5EF4-FFF2-40B4-BE49-F238E27FC236}">
                <ns2:creationId id="{B5811098-04E3-47FF-9697-1995884EB7CD}"/>
              </a:ext>
            </a:extLst>
          </p:cNvPr>
          <p:cNvSpPr>
            <a:spLocks noGrp="1"/>
          </p:cNvSpPr>
          <p:nvPr/>
        </p:nvSpPr>
        <p:spPr>
          <a:xfrm>
            <a:off x="3981450" y="2533650"/>
            <a:ext cx="485775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四项贡献互不重叠</a:t>
            </a:r>
          </a:p>
        </p:txBody>
      </p:sp>
      <p:sp>
        <p:nvSpPr>
          <p:cNvPr id="12" name="">
            <a:extLst>
              <a:ext uri="{FF2B5EF4-FFF2-40B4-BE49-F238E27FC236}">
                <ns2:creationId id="{01E946D4-5350-40C9-9A67-E59C686C7C58}"/>
              </a:ext>
            </a:extLst>
          </p:cNvPr>
          <p:cNvSpPr>
            <a:spLocks noGrp="1"/>
          </p:cNvSpPr>
          <p:nvPr/>
        </p:nvSpPr>
        <p:spPr>
          <a:xfrm>
            <a:off x="10382250" y="2533650"/>
            <a:ext cx="1095375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defRPr>
            </a:pPr>
            <a:r>
              <a:rPr sz="1500" b="0">
                <a:solidFill>
                  <a:srgbClr val="34485B"/>
                </a:solidFill>
                <a:latin typeface="Segoe UI"/>
                <a:ea typeface="Microsoft YaHei"/>
                <a:cs typeface="Segoe UI"/>
              </a:rPr>
              <a:t>客户</a:t>
            </a:r>
          </a:p>
        </p:txBody>
      </p:sp>
      <p:graphicFrame>
        <p:nvGraphicFramePr>
          <p:cNvPr id="13" name="">
            <a:extLst>
              <a:ext uri="{FF2B5EF4-FFF2-40B4-BE49-F238E27FC236}">
                <ns2:creationId id="{E1BDEAD2-93C2-4D14-8A82-076978B0FF7F}"/>
              </a:ext>
            </a:extLst>
          </p:cNvPr>
          <p:cNvGraphicFramePr/>
          <p:nvPr/>
        </p:nvGraphicFramePr>
        <p:xfrm>
          <a:off x="762000" y="3114675"/>
          <a:ext cx="10668000" cy="2724150"/>
        </p:xfrm>
        <a:graphic>
          <a:graphicData uri="http://schemas.openxmlformats.org/drawingml/2006/table">
            <a:tbl>
              <a:tblPr/>
              <a:tblGrid>
                <a:gridCol w="2190750"/>
                <a:gridCol w="7296150"/>
                <a:gridCol w="1181100"/>
              </a:tblGrid>
              <a:tr h="4762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D6FA5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差异类型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C4D2DE"/>
                      </a:solidFill>
                      <a:prstDash val="solid"/>
                    </a:lnL>
                    <a:lnR w="5715">
                      <a:solidFill>
                        <a:srgbClr val="C4D2DE"/>
                      </a:solidFill>
                      <a:prstDash val="solid"/>
                    </a:lnR>
                    <a:lnT w="5715">
                      <a:solidFill>
                        <a:srgbClr val="C4D2DE"/>
                      </a:solidFill>
                      <a:prstDash val="solid"/>
                    </a:lnT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D6FA5"/>
                          </a:solidFill>
                          <a:latin typeface="Segoe UI"/>
                          <a:ea typeface="Microsoft YaHei"/>
                          <a:cs typeface="Segoe UI"/>
                        </a:rPr>
                        <a:t>为什么减少 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T w="5715">
                      <a:solidFill>
                        <a:srgbClr val="C4D2DE"/>
                      </a:solidFill>
                      <a:prstDash val="solid"/>
                    </a:lnT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1D6FA5"/>
                          </a:solidFill>
                          <a:latin typeface="Segoe UI"/>
                          <a:ea typeface="Microsoft YaHei"/>
                          <a:cs typeface="Segoe UI"/>
                        </a:rPr>
                        <a:t>贡献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T w="5715">
                      <a:solidFill>
                        <a:srgbClr val="C4D2DE"/>
                      </a:solidFill>
                      <a:prstDash val="solid"/>
                    </a:lnT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重复账户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C4D2DE"/>
                      </a:solidFill>
                      <a:prstDash val="solid"/>
                    </a:lnL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同一客户有第二个账户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6FA5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状态条件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C4D2DE"/>
                      </a:solidFill>
                      <a:prstDash val="solid"/>
                    </a:lnL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冻结客户不属于当前服务范围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6FA5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业务时点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C4D2DE"/>
                      </a:solidFill>
                      <a:prstDash val="solid"/>
                    </a:lnL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统计日之后新开户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6FA5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组织范围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C4D2DE"/>
                      </a:solidFill>
                      <a:prstDash val="solid"/>
                    </a:lnL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34485B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另一分支的客户不在本次范围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6FA5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C4D2DE"/>
                      </a:solidFill>
                      <a:prstDash val="solid"/>
                    </a:lnR>
                    <a:lnB w="5715">
                      <a:solidFill>
                        <a:srgbClr val="C4D2DE"/>
                      </a:solidFill>
                      <a:prstDash val="solid"/>
                    </a:lnB>
                    <a:solidFill>
                      <a:srgbClr val="F7F9FC"/>
                    </a:solidFill>
                  </a:tcPr>
                </a:tc>
              </a:tr>
            </a:tbl>
          </a:graphicData>
        </a:graphic>
      </p:graphicFrame>
      <p:sp>
        <p:nvSpPr>
          <p:cNvPr id="14" name="">
            <a:extLst>
              <a:ext uri="{FF2B5EF4-FFF2-40B4-BE49-F238E27FC236}">
                <ns2:creationId id="{14EF79A7-5AC3-46C5-9055-3BC0222D2E05}"/>
              </a:ext>
            </a:extLst>
          </p:cNvPr>
          <p:cNvSpPr>
            <a:spLocks noGrp="1"/>
          </p:cNvSpPr>
          <p:nvPr/>
        </p:nvSpPr>
        <p:spPr>
          <a:xfrm>
            <a:off x="781050" y="6115050"/>
            <a:ext cx="1066800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7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75" b="0">
                <a:solidFill>
                  <a:srgbClr val="52687D"/>
                </a:solidFill>
                <a:latin typeface="Segoe UI"/>
                <a:ea typeface="Microsoft YaHei"/>
                <a:cs typeface="Segoe UI"/>
              </a:defRPr>
            </a:pPr>
            <a:r>
              <a:rPr sz="1575" b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合成案例：先统一比较条件，再解释每一项差异。</a:t>
            </a:r>
          </a:p>
        </p:txBody>
      </p:sp>
    </p:spTree>
    <p:extLst>
      <p:ext uri="{BB962C8B-B14F-4D97-AF65-F5344CB8AC3E}">
        <ns3:creationId val="650569954"/>
      </p:ext>
    </p:extLst>
  </p:cSld>
</p:sld>
</file>

<file path=ppt/slides/slide3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6B42CEA4-087F-4C16-B91A-C349C43A26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D11927CB-DACB-475B-AA23-DAD77E9DD7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3E8F6">
                  <a:alpha val="10000"/>
                </a:srgbClr>
              </a:gs>
              <a:gs pos="100000">
                <a:srgbClr val="D3E8F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F718EA51-EAD5-431D-ABB5-20E9B37232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04775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25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B276F6A4-1300-4334-9147-F0F3B455C9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81025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C4D2DE">
                <a:alpha val="25000"/>
              </a:srgbClr>
            </a:solidFill>
          </a:ln>
        </p:spPr>
      </p:sp>
      <p:sp>
        <p:nvSpPr>
          <p:cNvPr id="7" name="Ellipse 7">
            <a:extLst>
              <a:ext uri="{FF2B5EF4-FFF2-40B4-BE49-F238E27FC236}">
                <ns2:creationId id="{F2ED5DA3-2AAA-44C3-8910-37AAAF5632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5524500"/>
            <a:ext cx="762000" cy="762000"/>
          </a:xfrm>
          <a:prstGeom prst="ellipse">
            <a:avLst/>
          </a:prstGeom>
          <a:noFill/>
          <a:ln w="9525">
            <a:solidFill>
              <a:srgbClr val="C4D2DE"/>
            </a:solidFill>
            <a:custDash>
              <a:ds d="4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0EF82BBA-30A0-4C53-9445-CA32837016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82250" y="666750"/>
            <a:ext cx="762000" cy="762000"/>
          </a:xfrm>
          <a:prstGeom prst="ellipse">
            <a:avLst/>
          </a:prstGeom>
          <a:noFill/>
          <a:ln w="9525">
            <a:solidFill>
              <a:srgbClr val="C4D2DE"/>
            </a:solidFill>
            <a:custDash>
              <a:ds d="400000" sp="600000"/>
            </a:custDash>
          </a:ln>
        </p:spPr>
      </p:sp>
      <p:sp>
        <p:nvSpPr>
          <p:cNvPr id="10" name="TextBox 10">
            <a:extLst>
              <a:ext uri="{FF2B5EF4-FFF2-40B4-BE49-F238E27FC236}">
                <ns2:creationId id="{7F54642E-C737-4F86-B13A-E5E777D7F8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54028" y="1830705"/>
            <a:ext cx="4883944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高质量的数据，来自</a:t>
            </a:r>
            <a:r>
              <a:rPr lang="zh-CN" sz="21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清楚的业务</a:t>
            </a:r>
            <a:r>
              <a:rPr lang="zh-CN" sz="21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。</a:t>
            </a:r>
          </a:p>
        </p:txBody>
      </p:sp>
      <p:sp>
        <p:nvSpPr>
          <p:cNvPr id="11" name="TextBox 11">
            <a:extLst>
              <a:ext uri="{FF2B5EF4-FFF2-40B4-BE49-F238E27FC236}">
                <ns2:creationId id="{F7114AD1-90AF-442B-87EE-13750DD6DF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90895" y="2364105"/>
            <a:ext cx="4610210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可信赖的 AI，来自</a:t>
            </a:r>
            <a:r>
              <a:rPr lang="zh-CN" sz="2100" b="1" dirty="0">
                <a:solidFill>
                  <a:srgbClr val="1D6FA5"/>
                </a:solidFill>
                <a:latin typeface="Segoe UI"/>
                <a:ea typeface="Microsoft YaHei"/>
                <a:cs typeface="Segoe UI"/>
              </a:rPr>
              <a:t>清楚的管理</a:t>
            </a:r>
            <a:r>
              <a:rPr lang="zh-CN" sz="2100" b="1" dirty="0">
                <a:solidFill>
                  <a:srgbClr val="192F43"/>
                </a:solidFill>
                <a:latin typeface="Segoe UI"/>
                <a:ea typeface="Microsoft YaHei"/>
                <a:cs typeface="Segoe UI"/>
              </a:rPr>
              <a:t>。</a:t>
            </a:r>
          </a:p>
        </p:txBody>
      </p:sp>
      <p:sp>
        <p:nvSpPr>
          <p:cNvPr id="12" name="Rectangle 12">
            <a:extLst>
              <a:ext uri="{FF2B5EF4-FFF2-40B4-BE49-F238E27FC236}">
                <ns2:creationId id="{D2EC09AA-CC20-4B5C-A844-2FAF772F3F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2933700"/>
            <a:ext cx="3810000" cy="190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3E8F6">
                  <a:alpha val="0"/>
                </a:srgbClr>
              </a:gs>
              <a:gs pos="50000">
                <a:srgbClr val="D3E8F6"/>
              </a:gs>
              <a:gs pos="100000">
                <a:srgbClr val="D3E8F6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13" name="TextBox 13">
            <a:extLst>
              <a:ext uri="{FF2B5EF4-FFF2-40B4-BE49-F238E27FC236}">
                <ns2:creationId id="{C8407212-4681-4EE5-A497-F6D34631C0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7310" y="3253264"/>
            <a:ext cx="455737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dirty="0">
                <a:solidFill>
                  <a:srgbClr val="52687D"/>
                </a:solidFill>
                <a:latin typeface="Segoe UI"/>
                <a:ea typeface="Microsoft YaHei"/>
                <a:cs typeface="Segoe UI"/>
              </a:rPr>
              <a:t>共同的基础：一致的含义 · 明确的责任 · 可检验的结果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29687A8F-85F8-4E5B-A568-A9D73128B0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19098" y="6578441"/>
            <a:ext cx="415380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/>
            </a:r>
          </a:p>
        </p:txBody>
      </p:sp>
      <p:sp>
        <p:nvSpPr>
          <p:cNvPr id="18" name="TextBox 18">
            <a:extLst>
              <a:ext uri="{FF2B5EF4-FFF2-40B4-BE49-F238E27FC236}">
                <ns2:creationId id="{67C0FA82-817D-4A5E-89A7-40C8126A5C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0768B"/>
                </a:solidFill>
                <a:latin typeface="Segoe UI"/>
                <a:ea typeface="Microsoft YaHei"/>
                <a:cs typeface="Segoe UI"/>
              </a:rPr>
              <a:t>34</a:t>
            </a:r>
          </a:p>
        </p:txBody>
      </p:sp>
      <p:sp>
        <p:nvSpPr>
          <p:cNvPr id="12000" name="Company website">
            <a:extLst>
              <a:ext uri="{FF2B5EF4-FFF2-40B4-BE49-F238E27FC236}">
                <ns2:creationId id="{831BAC5B-EDB6-4304-87F0-019E393BD1D1}"/>
              </a:ext>
            </a:extLst>
          </p:cNvPr>
          <p:cNvSpPr>
            <a:spLocks noGrp="1"/>
          </p:cNvSpPr>
          <p:nvPr/>
        </p:nvSpPr>
        <p:spPr>
          <a:xfrm>
            <a:off x="3619500" y="4667250"/>
            <a:ext cx="4953000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 algn="ctr">
              <a:defRPr sz="1650">
                <a:solidFill>
                  <a:srgbClr val="52687D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ctr">
              <a:defRPr sz="1650">
                <a:solidFill>
                  <a:srgbClr val="52687D"/>
                </a:solidFill>
                <a:latin typeface="Segoe UI"/>
                <a:ea typeface="Segoe UI"/>
                <a:cs typeface="Segoe UI"/>
              </a:defRPr>
            </a:pPr>
            <a:r>
              <a:rPr sz="1650">
                <a:solidFill>
                  <a:srgbClr val="52687D"/>
                </a:solidFill>
                <a:latin typeface="Segoe UI"/>
                <a:ea typeface="Segoe UI"/>
                <a:cs typeface="Segoe UI"/>
              </a:rPr>
              <a:t>www.lingtaiyu.com</a:t>
            </a:r>
          </a:p>
        </p:txBody>
      </p:sp>
    </p:spTree>
    <p:extLst>
      <p:ext uri="{BB962C8B-B14F-4D97-AF65-F5344CB8AC3E}">
        <ns3:creationId val="126261993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2026-10-12T13:08:01.2790000Z</dcterms:created>
  <dcterms:modified xsi:type="dcterms:W3CDTF">2026-10-12T13:08:01.2790000Z</dcterms:modified>
</coreProperties>
</file>